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16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53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2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0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75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33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4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6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0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7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60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2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907755"/>
          </a:xfrm>
        </p:spPr>
        <p:txBody>
          <a:bodyPr>
            <a:normAutofit/>
          </a:bodyPr>
          <a:lstStyle/>
          <a:p>
            <a:r>
              <a:rPr lang="hu-HU" b="1" dirty="0" smtClean="0"/>
              <a:t>ONLINE MINI MENTORKÉPZÉS</a:t>
            </a:r>
            <a:br>
              <a:rPr lang="hu-HU" b="1" dirty="0" smtClean="0"/>
            </a:br>
            <a:r>
              <a:rPr lang="hu-HU" b="1" dirty="0" smtClean="0"/>
              <a:t>(</a:t>
            </a:r>
            <a:r>
              <a:rPr lang="hu-HU" sz="4000" b="1" dirty="0" smtClean="0"/>
              <a:t>háttéranyag - gyakorlat)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Tanítványainkkal a fenntartható fejlődésért! </a:t>
            </a:r>
            <a:br>
              <a:rPr lang="hu-HU" sz="2400" dirty="0" smtClean="0"/>
            </a:br>
            <a:r>
              <a:rPr lang="hu-HU" sz="2400" dirty="0" smtClean="0"/>
              <a:t>Öko-Okos iskoláink jó gyakorlatainak cseréje</a:t>
            </a:r>
            <a:br>
              <a:rPr lang="hu-HU" sz="2400" dirty="0" smtClean="0"/>
            </a:br>
            <a:r>
              <a:rPr lang="hu-HU" sz="2400" dirty="0">
                <a:solidFill>
                  <a:prstClr val="black"/>
                </a:solidFill>
              </a:rPr>
              <a:t>2020-1-HU01-KA229-078737_1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128792" cy="1752600"/>
          </a:xfrm>
        </p:spPr>
        <p:txBody>
          <a:bodyPr>
            <a:normAutofit/>
          </a:bodyPr>
          <a:lstStyle/>
          <a:p>
            <a:endParaRPr lang="hu-HU" sz="2800" dirty="0" smtClean="0"/>
          </a:p>
          <a:p>
            <a:endParaRPr lang="hu-HU" sz="2800" dirty="0"/>
          </a:p>
          <a:p>
            <a:r>
              <a:rPr lang="hu-HU" sz="2800" dirty="0" smtClean="0">
                <a:solidFill>
                  <a:schemeClr val="tx1"/>
                </a:solidFill>
              </a:rPr>
              <a:t>A projektet az Európai Bizottság támogatta.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771800" y="5949280"/>
            <a:ext cx="3600400" cy="772195"/>
          </a:xfrm>
        </p:spPr>
        <p:txBody>
          <a:bodyPr/>
          <a:lstStyle/>
          <a:p>
            <a:r>
              <a:rPr lang="hu-HU" sz="1600" dirty="0" smtClean="0">
                <a:solidFill>
                  <a:prstClr val="black"/>
                </a:solidFill>
              </a:rPr>
              <a:t>ERASMUS+ ÖKO-OKOS ISKOLÁK MENTORKÉPZÉS</a:t>
            </a:r>
            <a:endParaRPr lang="hu-HU" sz="1600" dirty="0">
              <a:solidFill>
                <a:prstClr val="black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77072"/>
            <a:ext cx="2382171" cy="69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3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b="1" dirty="0">
                <a:solidFill>
                  <a:srgbClr val="1F497D"/>
                </a:solidFill>
              </a:rPr>
              <a:t>Emlékezz!</a:t>
            </a:r>
            <a:br>
              <a:rPr lang="hu-HU" sz="3200" b="1" dirty="0">
                <a:solidFill>
                  <a:srgbClr val="1F497D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eaLnBrk="0" fontAlgn="base" hangingPunct="0">
              <a:spcAft>
                <a:spcPct val="0"/>
              </a:spcAft>
              <a:buNone/>
            </a:pPr>
            <a:endParaRPr lang="hu-HU" dirty="0" smtClean="0">
              <a:solidFill>
                <a:srgbClr val="16165D"/>
              </a:solidFill>
            </a:endParaRPr>
          </a:p>
          <a:p>
            <a:pPr lvl="0" algn="ctr" eaLnBrk="0" fontAlgn="base" hangingPunct="0">
              <a:spcAft>
                <a:spcPct val="0"/>
              </a:spcAft>
              <a:buNone/>
            </a:pPr>
            <a:endParaRPr lang="hu-HU" dirty="0">
              <a:solidFill>
                <a:srgbClr val="16165D"/>
              </a:solidFill>
            </a:endParaRPr>
          </a:p>
          <a:p>
            <a:pPr lvl="0" algn="ctr" eaLnBrk="0" fontAlgn="base" hangingPunct="0">
              <a:spcAft>
                <a:spcPct val="0"/>
              </a:spcAft>
              <a:buNone/>
            </a:pPr>
            <a:r>
              <a:rPr lang="hu-HU" dirty="0" smtClean="0">
                <a:solidFill>
                  <a:srgbClr val="16165D"/>
                </a:solidFill>
              </a:rPr>
              <a:t>Ki </a:t>
            </a:r>
            <a:r>
              <a:rPr lang="hu-HU" dirty="0">
                <a:solidFill>
                  <a:srgbClr val="16165D"/>
                </a:solidFill>
              </a:rPr>
              <a:t>életed legjobb segítője?	</a:t>
            </a:r>
          </a:p>
          <a:p>
            <a:pPr lvl="0" algn="ctr" eaLnBrk="0" fontAlgn="base" hangingPunct="0">
              <a:spcAft>
                <a:spcPct val="0"/>
              </a:spcAft>
              <a:buNone/>
            </a:pPr>
            <a:r>
              <a:rPr lang="hu-HU" dirty="0">
                <a:solidFill>
                  <a:srgbClr val="16165D"/>
                </a:solidFill>
              </a:rPr>
              <a:t>Miért?</a:t>
            </a:r>
          </a:p>
          <a:p>
            <a:pPr lvl="0" algn="ctr" eaLnBrk="0" fontAlgn="base" hangingPunct="0">
              <a:spcAft>
                <a:spcPct val="0"/>
              </a:spcAft>
              <a:buNone/>
            </a:pPr>
            <a:r>
              <a:rPr lang="hu-HU" dirty="0">
                <a:solidFill>
                  <a:srgbClr val="16165D"/>
                </a:solidFill>
              </a:rPr>
              <a:t>Írj egy tulajdonságot a füzetedbe!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46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>
                <a:solidFill>
                  <a:srgbClr val="1F497D"/>
                </a:solidFill>
              </a:rPr>
              <a:t>A „jó segítő”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 eaLnBrk="0" fontAlgn="base" hangingPunct="0">
              <a:spcAft>
                <a:spcPct val="0"/>
              </a:spcAft>
            </a:pPr>
            <a:r>
              <a:rPr lang="hu-HU" sz="2000" b="1" dirty="0">
                <a:solidFill>
                  <a:srgbClr val="22228B"/>
                </a:solidFill>
              </a:rPr>
              <a:t>Feltétel nélküli elfogadás	</a:t>
            </a:r>
            <a:r>
              <a:rPr lang="hu-HU" sz="2000" dirty="0">
                <a:solidFill>
                  <a:srgbClr val="22228B"/>
                </a:solidFill>
              </a:rPr>
              <a:t>	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dirty="0">
                <a:solidFill>
                  <a:srgbClr val="22228B"/>
                </a:solidFill>
              </a:rPr>
              <a:t>Szeretet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dirty="0">
                <a:solidFill>
                  <a:srgbClr val="22228B"/>
                </a:solidFill>
              </a:rPr>
              <a:t>Bizalom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dirty="0">
                <a:solidFill>
                  <a:srgbClr val="22228B"/>
                </a:solidFill>
              </a:rPr>
              <a:t>Megértés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dirty="0">
                <a:solidFill>
                  <a:srgbClr val="22228B"/>
                </a:solidFill>
              </a:rPr>
              <a:t>Biztonság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dirty="0">
                <a:solidFill>
                  <a:srgbClr val="22228B"/>
                </a:solidFill>
              </a:rPr>
              <a:t>Őszinteség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dirty="0">
                <a:solidFill>
                  <a:srgbClr val="22228B"/>
                </a:solidFill>
              </a:rPr>
              <a:t>Tisztelet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dirty="0">
                <a:solidFill>
                  <a:srgbClr val="22228B"/>
                </a:solidFill>
              </a:rPr>
              <a:t>Ösztönzés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dirty="0">
                <a:solidFill>
                  <a:srgbClr val="22228B"/>
                </a:solidFill>
              </a:rPr>
              <a:t>Meghallgatás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dirty="0">
                <a:solidFill>
                  <a:srgbClr val="22228B"/>
                </a:solidFill>
              </a:rPr>
              <a:t>Fontos vagyok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dirty="0">
                <a:solidFill>
                  <a:srgbClr val="22228B"/>
                </a:solidFill>
              </a:rPr>
              <a:t>Figyel rám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dirty="0">
                <a:solidFill>
                  <a:srgbClr val="22228B"/>
                </a:solidFill>
              </a:rPr>
              <a:t>Hasonlóan gondolkodik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dirty="0">
                <a:solidFill>
                  <a:srgbClr val="22228B"/>
                </a:solidFill>
              </a:rPr>
              <a:t>Segítőkész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dirty="0">
                <a:solidFill>
                  <a:srgbClr val="22228B"/>
                </a:solidFill>
              </a:rPr>
              <a:t>Önállóságomat tiszteletben tartó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hu-HU" sz="2000" b="1" dirty="0">
                <a:solidFill>
                  <a:srgbClr val="22228B"/>
                </a:solidFill>
              </a:rPr>
              <a:t>MINDENKINEK másra van szüksége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28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>
                <a:solidFill>
                  <a:srgbClr val="1F497D"/>
                </a:solidFill>
              </a:rPr>
              <a:t>Az értő figyelem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lvl="0" indent="-609600" eaLnBrk="0" fontAlgn="base" hangingPunct="0">
              <a:lnSpc>
                <a:spcPct val="90000"/>
              </a:lnSpc>
              <a:spcAft>
                <a:spcPct val="0"/>
              </a:spcAft>
              <a:buFont typeface="Wingdings" pitchFamily="2" charset="2"/>
              <a:buAutoNum type="arabicPeriod"/>
            </a:pPr>
            <a:r>
              <a:rPr lang="hu-HU" dirty="0">
                <a:solidFill>
                  <a:srgbClr val="16165D"/>
                </a:solidFill>
              </a:rPr>
              <a:t>Légy aktív hallgató!</a:t>
            </a:r>
          </a:p>
          <a:p>
            <a:pPr marL="990600" lvl="1" indent="-533400" eaLnBrk="0" fontAlgn="base" hangingPunct="0">
              <a:lnSpc>
                <a:spcPct val="90000"/>
              </a:lnSpc>
              <a:spcAft>
                <a:spcPct val="0"/>
              </a:spcAft>
              <a:buFont typeface="Wingdings 2" pitchFamily="18" charset="2"/>
              <a:buChar char=""/>
            </a:pPr>
            <a:r>
              <a:rPr lang="hu-HU" sz="2000" dirty="0">
                <a:solidFill>
                  <a:srgbClr val="16165D"/>
                </a:solidFill>
              </a:rPr>
              <a:t>Beszédre bátorítja a másikat</a:t>
            </a:r>
          </a:p>
          <a:p>
            <a:pPr marL="990600" lvl="1" indent="-533400" eaLnBrk="0" fontAlgn="base" hangingPunct="0">
              <a:lnSpc>
                <a:spcPct val="90000"/>
              </a:lnSpc>
              <a:spcAft>
                <a:spcPct val="0"/>
              </a:spcAft>
              <a:buFont typeface="Wingdings 2" pitchFamily="18" charset="2"/>
              <a:buChar char=""/>
            </a:pPr>
            <a:r>
              <a:rPr lang="hu-HU" sz="2000" dirty="0">
                <a:solidFill>
                  <a:srgbClr val="16165D"/>
                </a:solidFill>
              </a:rPr>
              <a:t>Átfogalmazva visszatükrözi a közlés lényegét</a:t>
            </a:r>
          </a:p>
          <a:p>
            <a:pPr marL="990600" lvl="1" indent="-533400" eaLnBrk="0" fontAlgn="base" hangingPunct="0">
              <a:lnSpc>
                <a:spcPct val="90000"/>
              </a:lnSpc>
              <a:spcAft>
                <a:spcPct val="0"/>
              </a:spcAft>
              <a:buNone/>
            </a:pPr>
            <a:r>
              <a:rPr lang="hu-HU" sz="2000" dirty="0">
                <a:solidFill>
                  <a:srgbClr val="16165D"/>
                </a:solidFill>
              </a:rPr>
              <a:t>Pl. - Sok problémás tanuló van az osztályomban, nehezen boldogulok velük.</a:t>
            </a:r>
          </a:p>
          <a:p>
            <a:pPr marL="990600" lvl="1" indent="-533400" eaLnBrk="0" fontAlgn="base" hangingPunct="0">
              <a:lnSpc>
                <a:spcPct val="90000"/>
              </a:lnSpc>
              <a:spcAft>
                <a:spcPct val="0"/>
              </a:spcAft>
              <a:buNone/>
            </a:pPr>
            <a:r>
              <a:rPr lang="hu-HU" sz="2000" dirty="0">
                <a:solidFill>
                  <a:srgbClr val="16165D"/>
                </a:solidFill>
              </a:rPr>
              <a:t>      - Szóval, úgy érzed, nincs könnyű dolgod.</a:t>
            </a:r>
          </a:p>
          <a:p>
            <a:pPr marL="990600" lvl="1" indent="-533400" eaLnBrk="0" fontAlgn="base" hangingPunct="0">
              <a:lnSpc>
                <a:spcPct val="90000"/>
              </a:lnSpc>
              <a:spcAft>
                <a:spcPct val="0"/>
              </a:spcAft>
              <a:buFont typeface="Wingdings 2" pitchFamily="18" charset="2"/>
              <a:buChar char=""/>
            </a:pPr>
            <a:endParaRPr lang="hu-HU" sz="2000" dirty="0">
              <a:solidFill>
                <a:srgbClr val="16165D"/>
              </a:solidFill>
            </a:endParaRPr>
          </a:p>
          <a:p>
            <a:pPr marL="609600" lvl="0" indent="-609600" eaLnBrk="0" fontAlgn="base" hangingPunct="0">
              <a:lnSpc>
                <a:spcPct val="90000"/>
              </a:lnSpc>
              <a:spcAft>
                <a:spcPct val="0"/>
              </a:spcAft>
              <a:buFont typeface="Wingdings" pitchFamily="2" charset="2"/>
              <a:buAutoNum type="arabicPeriod" startAt="2"/>
            </a:pPr>
            <a:r>
              <a:rPr lang="hu-HU" dirty="0">
                <a:solidFill>
                  <a:srgbClr val="16165D"/>
                </a:solidFill>
              </a:rPr>
              <a:t>Alkalmazz biztatásokat.</a:t>
            </a:r>
          </a:p>
          <a:p>
            <a:pPr marL="990600" lvl="1" indent="-533400" eaLnBrk="0" fontAlgn="base" hangingPunct="0">
              <a:lnSpc>
                <a:spcPct val="90000"/>
              </a:lnSpc>
              <a:spcAft>
                <a:spcPct val="0"/>
              </a:spcAft>
              <a:buFont typeface="Wingdings 2" pitchFamily="18" charset="2"/>
              <a:buChar char=""/>
            </a:pPr>
            <a:r>
              <a:rPr lang="hu-HU" sz="2000" dirty="0">
                <a:solidFill>
                  <a:srgbClr val="16165D"/>
                </a:solidFill>
              </a:rPr>
              <a:t>Értem…</a:t>
            </a:r>
          </a:p>
          <a:p>
            <a:pPr marL="990600" lvl="1" indent="-533400" eaLnBrk="0" fontAlgn="base" hangingPunct="0">
              <a:lnSpc>
                <a:spcPct val="90000"/>
              </a:lnSpc>
              <a:spcAft>
                <a:spcPct val="0"/>
              </a:spcAft>
              <a:buFont typeface="Wingdings 2" pitchFamily="18" charset="2"/>
              <a:buChar char=""/>
            </a:pPr>
            <a:r>
              <a:rPr lang="hu-HU" sz="2000" dirty="0">
                <a:solidFill>
                  <a:srgbClr val="16165D"/>
                </a:solidFill>
              </a:rPr>
              <a:t>Tényleg?…</a:t>
            </a:r>
          </a:p>
          <a:p>
            <a:pPr marL="990600" lvl="1" indent="-533400" eaLnBrk="0" fontAlgn="base" hangingPunct="0">
              <a:lnSpc>
                <a:spcPct val="90000"/>
              </a:lnSpc>
              <a:spcAft>
                <a:spcPct val="0"/>
              </a:spcAft>
              <a:buFont typeface="Wingdings 2" pitchFamily="18" charset="2"/>
              <a:buChar char=""/>
            </a:pPr>
            <a:r>
              <a:rPr lang="hu-HU" sz="2000" dirty="0">
                <a:solidFill>
                  <a:srgbClr val="16165D"/>
                </a:solidFill>
              </a:rPr>
              <a:t>Hmm…</a:t>
            </a:r>
          </a:p>
          <a:p>
            <a:pPr marL="990600" lvl="1" indent="-533400" eaLnBrk="0" fontAlgn="base" hangingPunct="0">
              <a:lnSpc>
                <a:spcPct val="90000"/>
              </a:lnSpc>
              <a:spcAft>
                <a:spcPct val="0"/>
              </a:spcAft>
              <a:buFont typeface="Wingdings 2" pitchFamily="18" charset="2"/>
              <a:buChar char=""/>
            </a:pPr>
            <a:r>
              <a:rPr lang="hu-HU" sz="2000" dirty="0">
                <a:solidFill>
                  <a:srgbClr val="16165D"/>
                </a:solidFill>
              </a:rPr>
              <a:t>Ne mondja, ne mondd!...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49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lvl="0" indent="-609600" eaLnBrk="0" fontAlgn="base" hangingPunct="0">
              <a:spcAft>
                <a:spcPct val="0"/>
              </a:spcAft>
              <a:buFont typeface="Wingdings" pitchFamily="2" charset="2"/>
              <a:buAutoNum type="arabicPeriod" startAt="3"/>
            </a:pPr>
            <a:r>
              <a:rPr lang="hu-HU" dirty="0">
                <a:solidFill>
                  <a:srgbClr val="16165D"/>
                </a:solidFill>
              </a:rPr>
              <a:t>Nézz partnered szemébe!</a:t>
            </a:r>
          </a:p>
          <a:p>
            <a:pPr marL="609600" lvl="0" indent="-609600" eaLnBrk="0" fontAlgn="base" hangingPunct="0">
              <a:spcAft>
                <a:spcPct val="0"/>
              </a:spcAft>
              <a:buNone/>
            </a:pPr>
            <a:r>
              <a:rPr lang="hu-HU" sz="2000" dirty="0">
                <a:solidFill>
                  <a:srgbClr val="16165D"/>
                </a:solidFill>
              </a:rPr>
              <a:t>                 </a:t>
            </a:r>
            <a:r>
              <a:rPr lang="hu-HU" sz="2400" dirty="0">
                <a:solidFill>
                  <a:srgbClr val="16165D"/>
                </a:solidFill>
              </a:rPr>
              <a:t>kapcsolatteremtő és fenntartó eszköz</a:t>
            </a:r>
          </a:p>
          <a:p>
            <a:pPr marL="609600" lvl="0" indent="-609600" eaLnBrk="0" fontAlgn="base" hangingPunct="0">
              <a:spcAft>
                <a:spcPct val="0"/>
              </a:spcAft>
              <a:buNone/>
            </a:pPr>
            <a:endParaRPr lang="hu-HU" sz="2400" dirty="0">
              <a:solidFill>
                <a:srgbClr val="16165D"/>
              </a:solidFill>
            </a:endParaRPr>
          </a:p>
          <a:p>
            <a:pPr marL="609600" lvl="0" indent="-609600" eaLnBrk="0" fontAlgn="base" hangingPunct="0">
              <a:spcAft>
                <a:spcPct val="0"/>
              </a:spcAft>
              <a:buFont typeface="Wingdings" pitchFamily="2" charset="2"/>
              <a:buAutoNum type="arabicPeriod" startAt="4"/>
            </a:pPr>
            <a:r>
              <a:rPr lang="hu-HU" dirty="0">
                <a:solidFill>
                  <a:srgbClr val="16165D"/>
                </a:solidFill>
              </a:rPr>
              <a:t>Hajolj kissé partnered felé!</a:t>
            </a:r>
          </a:p>
          <a:p>
            <a:pPr marL="609600" lvl="0" indent="-609600" eaLnBrk="0" fontAlgn="base" hangingPunct="0">
              <a:spcAft>
                <a:spcPct val="0"/>
              </a:spcAft>
              <a:buNone/>
            </a:pPr>
            <a:r>
              <a:rPr lang="hu-HU" sz="2400" dirty="0">
                <a:solidFill>
                  <a:srgbClr val="16165D"/>
                </a:solidFill>
              </a:rPr>
              <a:t>                     kifejezi érdeklődésünket</a:t>
            </a:r>
          </a:p>
          <a:p>
            <a:pPr marL="609600" lvl="0" indent="-609600" eaLnBrk="0" fontAlgn="base" hangingPunct="0">
              <a:spcAft>
                <a:spcPct val="0"/>
              </a:spcAft>
              <a:buFont typeface="Wingdings" pitchFamily="2" charset="2"/>
              <a:buAutoNum type="arabicPeriod" startAt="5"/>
            </a:pPr>
            <a:r>
              <a:rPr lang="hu-HU" dirty="0">
                <a:solidFill>
                  <a:srgbClr val="16165D"/>
                </a:solidFill>
              </a:rPr>
              <a:t>Ne szakítsd félbe, ne válts témát!</a:t>
            </a:r>
          </a:p>
          <a:p>
            <a:pPr marL="609600" lvl="0" indent="-609600" eaLnBrk="0" fontAlgn="base" hangingPunct="0">
              <a:spcAft>
                <a:spcPct val="0"/>
              </a:spcAft>
              <a:buNone/>
            </a:pPr>
            <a:r>
              <a:rPr lang="hu-HU" sz="2400" dirty="0">
                <a:solidFill>
                  <a:srgbClr val="16165D"/>
                </a:solidFill>
              </a:rPr>
              <a:t>                         türelem… </a:t>
            </a:r>
          </a:p>
          <a:p>
            <a:pPr marL="609600" lvl="0" indent="-609600" eaLnBrk="0" fontAlgn="base" hangingPunct="0">
              <a:spcAft>
                <a:spcPct val="0"/>
              </a:spcAft>
              <a:buNone/>
            </a:pPr>
            <a:r>
              <a:rPr lang="hu-HU" sz="2400" dirty="0">
                <a:solidFill>
                  <a:srgbClr val="16165D"/>
                </a:solidFill>
              </a:rPr>
              <a:t>              várd meg, míg partnered befejezi, amit mondani akar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620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>
                <a:solidFill>
                  <a:srgbClr val="1F497D"/>
                </a:solidFill>
                <a:ea typeface="Ebrima" pitchFamily="2" charset="0"/>
                <a:cs typeface="Ebrima" pitchFamily="2" charset="0"/>
              </a:rPr>
              <a:t>Értő figyelem,  értő hallgatás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eaLnBrk="0" fontAlgn="base" hangingPunct="0">
              <a:spcAft>
                <a:spcPct val="0"/>
              </a:spcAft>
              <a:buNone/>
            </a:pPr>
            <a:r>
              <a:rPr lang="hu-HU" dirty="0">
                <a:solidFill>
                  <a:prstClr val="black"/>
                </a:solidFill>
              </a:rPr>
              <a:t>„Fecseg a felszín és hallgat a mély”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08920"/>
            <a:ext cx="28956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70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>
                <a:solidFill>
                  <a:srgbClr val="1F497D"/>
                </a:solidFill>
              </a:rPr>
              <a:t>Hogyan kérdezzünk?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32856"/>
            <a:ext cx="3127519" cy="261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86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solidFill>
                  <a:srgbClr val="1F497D"/>
                </a:solidFill>
              </a:rPr>
              <a:t>DIADAL -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sz="2800" b="1" dirty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D</a:t>
            </a:r>
            <a:r>
              <a:rPr lang="hu-HU" sz="28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hu-HU" sz="24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Diagnózis </a:t>
            </a:r>
            <a:r>
              <a:rPr lang="hu-HU" sz="18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lvl="0" indent="0" eaLnBrk="0" fontAlgn="base" hangingPunc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sz="2800" b="1" dirty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hu-HU" sz="24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   Iránykijelölés </a:t>
            </a:r>
            <a:r>
              <a:rPr lang="hu-HU" sz="18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lang="hu-HU" sz="1800" dirty="0">
                <a:solidFill>
                  <a:prstClr val="black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lvl="0" indent="0" eaLnBrk="0" fontAlgn="base" hangingPunc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sz="2800" b="1" dirty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A </a:t>
            </a:r>
            <a:r>
              <a:rPr lang="hu-HU" sz="24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Alternatívák </a:t>
            </a:r>
            <a:r>
              <a:rPr lang="hu-HU" sz="1800" dirty="0">
                <a:solidFill>
                  <a:prstClr val="black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lvl="0" indent="0" eaLnBrk="0" fontAlgn="base" hangingPunc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sz="2800" b="1" dirty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D</a:t>
            </a:r>
            <a:r>
              <a:rPr lang="hu-HU" sz="24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 Döntés </a:t>
            </a:r>
            <a:r>
              <a:rPr lang="hu-H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	</a:t>
            </a:r>
          </a:p>
          <a:p>
            <a:pPr marL="0" lvl="0" indent="0" eaLnBrk="0" fontAlgn="base" hangingPunc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b="1" dirty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hu-HU" sz="24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 Alkalmazás </a:t>
            </a:r>
            <a:endParaRPr lang="hu-HU" sz="2400" dirty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b="1" dirty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L </a:t>
            </a:r>
            <a:r>
              <a:rPr lang="hu-HU" sz="24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 Lezárás </a:t>
            </a:r>
            <a:r>
              <a:rPr lang="hu-H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	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8284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206</Words>
  <Application>Microsoft Office PowerPoint</Application>
  <PresentationFormat>Diavetítés a képernyőre (4:3 oldalarány)</PresentationFormat>
  <Paragraphs>80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1_Office-téma</vt:lpstr>
      <vt:lpstr>ONLINE MINI MENTORKÉPZÉS (háttéranyag - gyakorlat)  Tanítványainkkal a fenntartható fejlődésért!  Öko-Okos iskoláink jó gyakorlatainak cseréje 2020-1-HU01-KA229-078737_1</vt:lpstr>
      <vt:lpstr>Emlékezz! </vt:lpstr>
      <vt:lpstr>A „jó segítő”</vt:lpstr>
      <vt:lpstr>Az értő figyelem </vt:lpstr>
      <vt:lpstr>PowerPoint bemutató</vt:lpstr>
      <vt:lpstr>Értő figyelem,  értő hallgatás</vt:lpstr>
      <vt:lpstr>Hogyan kérdezzünk?</vt:lpstr>
      <vt:lpstr>DIADAL - modell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MINI MENTORKÉPZÉS 2021. január 14. 21. 28.  Tanítványainkkal a fenntartható fejlődésért!  Öko-Okos iskoláink jó gyakorlatainak cseréje 2020-1-HU01-KA229-078737_1</dc:title>
  <dc:creator>Dell</dc:creator>
  <cp:lastModifiedBy>Dell</cp:lastModifiedBy>
  <cp:revision>36</cp:revision>
  <dcterms:created xsi:type="dcterms:W3CDTF">2021-01-25T07:01:51Z</dcterms:created>
  <dcterms:modified xsi:type="dcterms:W3CDTF">2021-01-31T14:50:02Z</dcterms:modified>
</cp:coreProperties>
</file>