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2"/>
  </p:notesMasterIdLst>
  <p:sldIdLst>
    <p:sldId id="348" r:id="rId3"/>
    <p:sldId id="318" r:id="rId4"/>
    <p:sldId id="350" r:id="rId5"/>
    <p:sldId id="380" r:id="rId6"/>
    <p:sldId id="381" r:id="rId7"/>
    <p:sldId id="382" r:id="rId8"/>
    <p:sldId id="383" r:id="rId9"/>
    <p:sldId id="384" r:id="rId10"/>
    <p:sldId id="3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6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56" y="52"/>
      </p:cViewPr>
      <p:guideLst>
        <p:guide orient="horz" pos="2376"/>
        <p:guide pos="6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21">
            <a:extLst>
              <a:ext uri="{FF2B5EF4-FFF2-40B4-BE49-F238E27FC236}">
                <a16:creationId xmlns:a16="http://schemas.microsoft.com/office/drawing/2014/main" id="{46507200-3EDD-4D8D-9F50-FC196694D5CC}"/>
              </a:ext>
            </a:extLst>
          </p:cNvPr>
          <p:cNvSpPr/>
          <p:nvPr userDrawn="1"/>
        </p:nvSpPr>
        <p:spPr>
          <a:xfrm>
            <a:off x="639929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5088BD0E-3955-462F-A5BA-7ED05FB3154E}"/>
              </a:ext>
            </a:extLst>
          </p:cNvPr>
          <p:cNvSpPr/>
          <p:nvPr userDrawn="1"/>
        </p:nvSpPr>
        <p:spPr>
          <a:xfrm>
            <a:off x="5566673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457F8E-EDF2-4C4F-B492-87E3BFA7E8C0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42ABC2-FBFE-4609-8C63-4B589039B1F6}"/>
              </a:ext>
            </a:extLst>
          </p:cNvPr>
          <p:cNvGrpSpPr/>
          <p:nvPr userDrawn="1"/>
        </p:nvGrpSpPr>
        <p:grpSpPr>
          <a:xfrm>
            <a:off x="1383093" y="1953596"/>
            <a:ext cx="4208251" cy="2312149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F041BF7-41FF-40B4-B33B-4641D1A4A23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8B60BA-5CD9-4560-8DD3-0DD5C058D2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35A93CA-5D30-4E69-AB12-E5E859F280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9EDDFC-5A02-4164-8827-92F9C196BB9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B05915-CD80-467F-BC03-C330E907372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8DF3AE1-CF62-489B-8A1A-CCE9BA02E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B8D752B-1192-4253-BA2B-AEB014E8D13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D5D8538-AED7-4E28-9E43-86ECCFF4354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5EFA6EB-3734-4D4F-A5E2-0FED76730FC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2BD1E28-B3A2-4550-8B70-AF1A3F6DFE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A43E1AE-8A0C-488B-BACE-D40B7804D45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411320-7C7F-43B6-9A7D-F78F9F41FC2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589858-E4D0-42DC-9AB9-3B2FA8ECAEE1}"/>
              </a:ext>
            </a:extLst>
          </p:cNvPr>
          <p:cNvGrpSpPr/>
          <p:nvPr userDrawn="1"/>
        </p:nvGrpSpPr>
        <p:grpSpPr>
          <a:xfrm>
            <a:off x="6600656" y="1953596"/>
            <a:ext cx="4208251" cy="2312149"/>
            <a:chOff x="-548507" y="477868"/>
            <a:chExt cx="11570449" cy="63571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64DABB-A8F1-4FB7-BF0E-4C571E83C7B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15B9E6-1B13-4F8B-B262-956C998B875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A653C8-546E-4578-8CB6-47CAC740FC2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9B510E-C98E-47C0-8668-8A50E24656D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FBCBBA-7B36-422E-9F8D-70D45CFF3F7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1D020C-8285-4C44-ABA1-2ED69883883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504DFE24-F988-4230-B7B5-C3230D4421D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E06A7EB-697B-4112-815C-7A28FCCAB1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80D9F58-953E-4353-AC85-FE037D9ED6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89A1C36-C42A-49EC-BA04-0C93ED8F164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7D8079B-D98C-4D11-92C3-2F925B1010C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3FB5D2A-EA8C-400A-950C-23C02E14E7E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245A962B-0137-486A-93A5-3A40B082B1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96105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986E4C31-6D41-4D51-878E-8A0B74ADD6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14587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D64EB21-C959-498F-AD9F-59605CE442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61CA6E-DF98-410B-AE4A-CF150AEDFA48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331BA6B-1160-4C94-BC99-AB76FE08144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8889A1-D69F-4C43-A703-CC4EF052920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EC9CBA-4BCB-4A15-B763-91D632F27C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E1E747-451E-4658-99BF-493DECCD68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54424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1">
            <a:extLst>
              <a:ext uri="{FF2B5EF4-FFF2-40B4-BE49-F238E27FC236}">
                <a16:creationId xmlns:a16="http://schemas.microsoft.com/office/drawing/2014/main" id="{77AD5811-8B10-4A18-BA32-8144882C8B8D}"/>
              </a:ext>
            </a:extLst>
          </p:cNvPr>
          <p:cNvSpPr/>
          <p:nvPr userDrawn="1"/>
        </p:nvSpPr>
        <p:spPr>
          <a:xfrm>
            <a:off x="-193558" y="5896949"/>
            <a:ext cx="4213467" cy="4621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7C2DD62-F562-44BC-8DC5-CD24F462EC2B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13ED9BF4-3596-46CF-948D-E5CA4F84DE0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3A90BBD-9CAC-486E-90F1-F4401C79A49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252DE8D-4114-4F7D-80AB-E3712C4BA30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5800E6A-D7A2-4EA1-84E5-2491FEE4D1B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41976814-8139-480A-9A89-A20E2DBA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2C7D85-AA75-4769-946B-5FA09B305B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800141E-204B-473B-BCD6-49EA2F7C9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80" r:id="rId7"/>
    <p:sldLayoutId id="2147483681" r:id="rId8"/>
    <p:sldLayoutId id="2147483682" r:id="rId9"/>
    <p:sldLayoutId id="2147483685" r:id="rId10"/>
    <p:sldLayoutId id="2147483684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393003"/>
            <a:ext cx="12191999" cy="6176395"/>
            <a:chOff x="6665542" y="-2284053"/>
            <a:chExt cx="4633147" cy="61763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7561136" y="-2284053"/>
              <a:ext cx="284195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i="1" dirty="0" err="1">
                  <a:latin typeface="Garamond" panose="02020404030301010803" pitchFamily="18" charset="0"/>
                  <a:cs typeface="Arial" pitchFamily="34" charset="0"/>
                </a:rPr>
                <a:t>Vitos</a:t>
              </a:r>
              <a:r>
                <a:rPr lang="en-US" altLang="ko-KR" sz="2800" b="1" i="1" dirty="0">
                  <a:latin typeface="Garamond" panose="02020404030301010803" pitchFamily="18" charset="0"/>
                  <a:cs typeface="Arial" pitchFamily="34" charset="0"/>
                </a:rPr>
                <a:t> M</a:t>
              </a:r>
              <a:r>
                <a:rPr lang="hu-HU" altLang="ko-KR" sz="2800" b="1" i="1" dirty="0" err="1">
                  <a:latin typeface="Garamond" panose="02020404030301010803" pitchFamily="18" charset="0"/>
                  <a:cs typeface="Arial" pitchFamily="34" charset="0"/>
                </a:rPr>
                <a:t>ózes</a:t>
              </a:r>
              <a:r>
                <a:rPr lang="hu-HU" altLang="ko-KR" sz="2800" b="1" i="1" dirty="0">
                  <a:latin typeface="Garamond" panose="02020404030301010803" pitchFamily="18" charset="0"/>
                  <a:cs typeface="Arial" pitchFamily="34" charset="0"/>
                </a:rPr>
                <a:t> Általános Iskola</a:t>
              </a:r>
              <a:r>
                <a:rPr lang="en-US" altLang="ko-KR" sz="2800" b="1" i="1" dirty="0">
                  <a:latin typeface="Garamond" panose="02020404030301010803" pitchFamily="18" charset="0"/>
                  <a:cs typeface="Arial" pitchFamily="34" charset="0"/>
                </a:rPr>
                <a:t> - </a:t>
              </a:r>
              <a:r>
                <a:rPr lang="hu-HU" altLang="ko-KR" sz="2800" b="1" i="1" dirty="0">
                  <a:latin typeface="Garamond" panose="02020404030301010803" pitchFamily="18" charset="0"/>
                  <a:cs typeface="Arial" pitchFamily="34" charset="0"/>
                </a:rPr>
                <a:t>Csíkszentkirály</a:t>
              </a:r>
              <a:endParaRPr lang="ko-KR" altLang="en-US" sz="2800" b="1" i="1" dirty="0">
                <a:latin typeface="Garamond" panose="02020404030301010803" pitchFamily="18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6331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55" y="946245"/>
            <a:ext cx="12070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2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Iskola másként - programelemek módszertana”</a:t>
            </a:r>
            <a:endParaRPr lang="en-US" sz="3200" b="1" i="1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32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jó gyakorlat</a:t>
            </a:r>
            <a:endParaRPr lang="en-US" sz="3200" b="1" i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A24998A-E829-D40A-DEC0-AA3F19573BE6}"/>
              </a:ext>
            </a:extLst>
          </p:cNvPr>
          <p:cNvSpPr txBox="1"/>
          <p:nvPr/>
        </p:nvSpPr>
        <p:spPr>
          <a:xfrm>
            <a:off x="2865120" y="4943009"/>
            <a:ext cx="6461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Tanítványainkkal a fenntartható fejlődésért! </a:t>
            </a:r>
            <a:br>
              <a:rPr lang="hu-HU" sz="2000" dirty="0"/>
            </a:br>
            <a:r>
              <a:rPr lang="hu-HU" sz="2000" dirty="0" err="1"/>
              <a:t>Öko</a:t>
            </a:r>
            <a:r>
              <a:rPr lang="hu-HU" sz="2000" dirty="0"/>
              <a:t>-Okos iskoláink jó gyakorlatainak cseréje</a:t>
            </a:r>
            <a:br>
              <a:rPr lang="hu-HU" sz="2000" dirty="0"/>
            </a:br>
            <a:r>
              <a:rPr lang="hu-HU" sz="2000" dirty="0">
                <a:solidFill>
                  <a:prstClr val="black"/>
                </a:solidFill>
              </a:rPr>
              <a:t>2020-1-HU01-KA229-078737_</a:t>
            </a:r>
            <a:r>
              <a:rPr lang="en-US" sz="2000" dirty="0">
                <a:solidFill>
                  <a:prstClr val="black"/>
                </a:solidFill>
              </a:rPr>
              <a:t>2</a:t>
            </a:r>
            <a:endParaRPr lang="en-US" sz="2000" dirty="0"/>
          </a:p>
        </p:txBody>
      </p:sp>
      <p:sp>
        <p:nvSpPr>
          <p:cNvPr id="7" name="Alcím 2">
            <a:extLst>
              <a:ext uri="{FF2B5EF4-FFF2-40B4-BE49-F238E27FC236}">
                <a16:creationId xmlns:a16="http://schemas.microsoft.com/office/drawing/2014/main" id="{CF4B5446-1DD4-0B96-7DF3-879FD95A287A}"/>
              </a:ext>
            </a:extLst>
          </p:cNvPr>
          <p:cNvSpPr txBox="1">
            <a:spLocks/>
          </p:cNvSpPr>
          <p:nvPr/>
        </p:nvSpPr>
        <p:spPr>
          <a:xfrm>
            <a:off x="60956" y="6084419"/>
            <a:ext cx="12070079" cy="5372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b="1" dirty="0"/>
              <a:t>A projektet az Európai Bizottság támogatta.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19EB2A8-6E08-CC35-5A1C-2C2BB923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5816140"/>
            <a:ext cx="2382171" cy="6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sz="4000" b="1" i="1" dirty="0">
                <a:solidFill>
                  <a:srgbClr val="0070C0"/>
                </a:solidFill>
                <a:latin typeface="Garamond" panose="02020404030301010803" pitchFamily="18" charset="0"/>
              </a:rPr>
              <a:t>A JÓ GYAKORLAT elemei</a:t>
            </a:r>
            <a:endParaRPr lang="en-US" sz="4000" b="1" i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A0DCB7-BAE9-4132-8E5C-E0DBACCA5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62655"/>
              </p:ext>
            </p:extLst>
          </p:nvPr>
        </p:nvGraphicFramePr>
        <p:xfrm>
          <a:off x="4546717" y="2462729"/>
          <a:ext cx="3238746" cy="2986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ko-KR" sz="1800" b="1" i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Kulturális sokszínűség</a:t>
                      </a:r>
                      <a:endParaRPr lang="ko-KR" altLang="en-US" sz="1800" b="1" i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632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7620B76B-2251-4625-80C4-F2D0A66D1C2D}"/>
              </a:ext>
            </a:extLst>
          </p:cNvPr>
          <p:cNvSpPr>
            <a:spLocks noChangeAspect="1"/>
          </p:cNvSpPr>
          <p:nvPr/>
        </p:nvSpPr>
        <p:spPr>
          <a:xfrm rot="2700000">
            <a:off x="5968123" y="204456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BC33E-A5DA-4FA4-AB3B-2CED5FCC1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29486"/>
              </p:ext>
            </p:extLst>
          </p:nvPr>
        </p:nvGraphicFramePr>
        <p:xfrm>
          <a:off x="8152312" y="1912136"/>
          <a:ext cx="3447504" cy="2999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ko-KR" sz="1800" b="1" i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Ki mit tud?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ko-KR" sz="1800" b="1" i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  <a:cs typeface="Arial" pitchFamily="34" charset="0"/>
                        </a:rPr>
                        <a:t>Matek(okos)</a:t>
                      </a:r>
                      <a:endParaRPr lang="ko-KR" altLang="en-US" sz="1800" b="1" i="1" dirty="0">
                        <a:solidFill>
                          <a:schemeClr val="bg1"/>
                        </a:solidFill>
                        <a:latin typeface="Garamond" panose="02020404030301010803" pitchFamily="18" charset="0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80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B73798C3-FAF9-4211-AF96-1EE8121767AD}"/>
              </a:ext>
            </a:extLst>
          </p:cNvPr>
          <p:cNvSpPr>
            <a:spLocks noChangeAspect="1"/>
          </p:cNvSpPr>
          <p:nvPr/>
        </p:nvSpPr>
        <p:spPr>
          <a:xfrm rot="2700000">
            <a:off x="9848779" y="149397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152EBA-E90A-4420-B69E-94F1F7859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179860"/>
              </p:ext>
            </p:extLst>
          </p:nvPr>
        </p:nvGraphicFramePr>
        <p:xfrm>
          <a:off x="561703" y="1961908"/>
          <a:ext cx="3510203" cy="3110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1" kern="1200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Mens</a:t>
                      </a:r>
                      <a:r>
                        <a:rPr lang="hu-HU" sz="1800" b="1" i="1" kern="12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1" kern="1200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sana</a:t>
                      </a:r>
                      <a:r>
                        <a:rPr lang="hu-HU" sz="1800" b="1" i="1" kern="12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hu-HU" sz="1800" b="1" i="1" kern="1200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corpore</a:t>
                      </a:r>
                      <a:r>
                        <a:rPr lang="hu-HU" sz="1800" b="1" i="1" kern="12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1" kern="1200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sano</a:t>
                      </a:r>
                      <a:r>
                        <a:rPr lang="hu-HU" sz="1800" b="1" i="1" kern="12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.</a:t>
                      </a:r>
                      <a:endParaRPr lang="en-US" sz="1800" b="1" i="1" kern="120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u-HU" sz="1800" b="1" i="1" kern="1200" dirty="0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Ép testben ép lélek. (</a:t>
                      </a:r>
                      <a:r>
                        <a:rPr lang="hu-HU" sz="1800" b="1" i="1" kern="1200" dirty="0" err="1"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Iuvenalis</a:t>
                      </a:r>
                      <a:r>
                        <a:rPr lang="hu-HU" sz="1800" b="1" i="1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1800" b="1" i="1" kern="12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79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C23B292F-4DCF-40A2-A1EA-61AC98072081}"/>
              </a:ext>
            </a:extLst>
          </p:cNvPr>
          <p:cNvSpPr>
            <a:spLocks noChangeAspect="1"/>
          </p:cNvSpPr>
          <p:nvPr/>
        </p:nvSpPr>
        <p:spPr>
          <a:xfrm rot="2700000">
            <a:off x="2292166" y="154374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8102980" y="1242838"/>
            <a:ext cx="3758093" cy="40214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2000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192085" y="252026"/>
            <a:ext cx="4364085" cy="7015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27600"/>
          <a:stretch>
            <a:fillRect/>
          </a:stretch>
        </p:blipFill>
        <p:spPr>
          <a:xfrm>
            <a:off x="511335" y="65386"/>
            <a:ext cx="2780235" cy="1991453"/>
          </a:xfrm>
        </p:spPr>
      </p:pic>
      <p:sp>
        <p:nvSpPr>
          <p:cNvPr id="2" name="Rectangle 1"/>
          <p:cNvSpPr/>
          <p:nvPr/>
        </p:nvSpPr>
        <p:spPr>
          <a:xfrm>
            <a:off x="3087189" y="1313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400" b="1" dirty="0" err="1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Mens</a:t>
            </a:r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sana</a:t>
            </a:r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2400" b="1" dirty="0" err="1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corpore</a:t>
            </a:r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sano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Ép testben ép lélek </a:t>
            </a:r>
            <a:endParaRPr lang="en-US" sz="2400" b="1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80" y="2417398"/>
            <a:ext cx="6096000" cy="28469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Cél: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Olyan sporttevékenységek kiválasztása, amelyek örömteli, közösségben történő gyakorlása erősíti és fejleszti a kedvező attitűdöket, érzelmi és szociális területeket. 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Lehetőséget biztosít alternatív, szabadidős mozgásformák további megismerésére és kipróbálására.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Ugyanakkor hozzájárul a kihívást jelentő, új sportágak révén a mozgás iránti pozitív érzelmi bázis megformálásához. (futball bajnokság megszervezése és aerobik bemutató és oktatás).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545" y="5264331"/>
            <a:ext cx="3217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Intervallum </a:t>
            </a: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8 – 12 órai tevékenység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7698" y="784482"/>
            <a:ext cx="3549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Korosztály</a:t>
            </a: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E-8. évfolyam számára ajánlott tanórán kívüli program.</a:t>
            </a:r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0203" y="2417398"/>
            <a:ext cx="51342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Előzetes feladatok – pedagógus</a:t>
            </a: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Szeptember - október folyamán a szervező csapat megalakulása, program összeállítása, helyszín kiválasztása, meghívottak listájának összeállítása (bírók, aerobikoktató és a községben működő aerobikcsoport tagjai).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Elégedettségi kérdőív elkészítése.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Szakmai, pénzügyi terv készítése, egyeztetés a gazdasági munkatárssal. 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Felhívás, plakát készítése, elhelyezése az iskolában.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Tantestület tájékoztatása, programfelelősök megbízása.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Szervezés (helyszín, időpont, felelősök).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2085" y="5495290"/>
            <a:ext cx="39962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Előzetes feladatok - tanulók</a:t>
            </a: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Ötletbörze, véleményalkotás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192085" y="252026"/>
            <a:ext cx="4364085" cy="7015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554" y="151838"/>
            <a:ext cx="6096528" cy="1012024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27600"/>
          <a:stretch>
            <a:fillRect/>
          </a:stretch>
        </p:blipFill>
        <p:spPr>
          <a:xfrm>
            <a:off x="1955077" y="96795"/>
            <a:ext cx="2103118" cy="2039197"/>
          </a:xfrm>
        </p:spPr>
      </p:pic>
      <p:sp>
        <p:nvSpPr>
          <p:cNvPr id="9" name="Rectangle 8"/>
          <p:cNvSpPr/>
          <p:nvPr/>
        </p:nvSpPr>
        <p:spPr>
          <a:xfrm>
            <a:off x="7175704" y="2343724"/>
            <a:ext cx="49945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Várható eredmény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résztvevők (tanulók, szülők, meghívottak) 70%-</a:t>
            </a:r>
            <a:r>
              <a:rPr lang="hu-HU" sz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ának</a:t>
            </a: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elégedettsége (5 fokú skálán értékelve) eléri a legalább 4-es értéket.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352" y="1890872"/>
            <a:ext cx="51775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Eszközigény</a:t>
            </a: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Focilabdák, zenegép, hangosítás, írószerek, diplomák plakátok eszközei, fénymásoló- és színes papírok, nyomtató.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352" y="3485224"/>
            <a:ext cx="606277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Módszerek, eljárások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Edzésmódszer alkalmazása.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Didaktikai feladatok: motiválás, gyakorlás, alkalmazás, ellenőrzés és értékelés.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Didaktikai elvek: érthetőség, fokozatosság, rendszeresség, szemléletesség, tartósság.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hu-HU" sz="14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2968" y="996024"/>
            <a:ext cx="3957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Tanulói tevékenységek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Osztályok közötti, ezen belül lány- és fiúcsapatok kialakítása.</a:t>
            </a:r>
            <a:endParaRPr lang="hu-HU" sz="14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4218" y="5476528"/>
            <a:ext cx="94966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Lezárás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600" b="1" dirty="0">
                <a:latin typeface="Comic Sans MS" panose="030F0702030302020204" pitchFamily="66" charset="0"/>
              </a:rPr>
              <a:t>Az elégedettségi kérdőívek értékelése, elemzése, szakmai anyag és fotódokumentáció elkészítése, a dokumentációs anyag összeállítása, elhelyezése az iskolai „bank”-</a:t>
            </a:r>
            <a:r>
              <a:rPr lang="hu-HU" sz="1600" b="1" dirty="0" err="1">
                <a:latin typeface="Comic Sans MS" panose="030F0702030302020204" pitchFamily="66" charset="0"/>
              </a:rPr>
              <a:t>ban</a:t>
            </a:r>
            <a:r>
              <a:rPr lang="hu-HU" sz="1600" b="1" dirty="0">
                <a:latin typeface="Comic Sans MS" panose="030F0702030302020204" pitchFamily="66" charset="0"/>
              </a:rPr>
              <a:t>.</a:t>
            </a:r>
            <a:endParaRPr lang="en-US" sz="1600" b="1" dirty="0">
              <a:latin typeface="Comic Sans MS" panose="030F0702030302020204" pitchFamily="66" charset="0"/>
            </a:endParaRPr>
          </a:p>
          <a:p>
            <a:endParaRPr lang="hu-HU" sz="16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834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328"/>
          <a:stretch>
            <a:fillRect/>
          </a:stretch>
        </p:blipFill>
        <p:spPr>
          <a:xfrm>
            <a:off x="245608" y="3583709"/>
            <a:ext cx="3072357" cy="2979255"/>
          </a:xfrm>
        </p:spPr>
      </p:pic>
      <p:sp>
        <p:nvSpPr>
          <p:cNvPr id="6" name="Rectangle 5"/>
          <p:cNvSpPr/>
          <p:nvPr/>
        </p:nvSpPr>
        <p:spPr>
          <a:xfrm>
            <a:off x="3997236" y="44267"/>
            <a:ext cx="5865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Kulturális sokszínűség 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417" y="668737"/>
            <a:ext cx="75865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Esztétikai-művészeti tudatosság, kifejezőkészség, anyanyelvi kommunikáció, digitális és a kulturális kompetencia, testi nevelés és mozgásfejlesztés valamint a személyközi és állampolgári kompetenciák fejlesztése.</a:t>
            </a:r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645" y="2327264"/>
            <a:ext cx="37240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Intervallum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napra leosztott tevékenység</a:t>
            </a:r>
          </a:p>
          <a:p>
            <a:r>
              <a:rPr lang="hu-H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57515" y="152052"/>
            <a:ext cx="35498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Korosztály</a:t>
            </a: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E-8. évfolyam számára ajánlott tanórán kívüli program.</a:t>
            </a:r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9584" y="1562284"/>
            <a:ext cx="513425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Előzetes feladatok – pedagógus</a:t>
            </a: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Szeptember - október folyamán a szervező csapat megalakulása, program összeállítása, helyszínek kiválasztása, meghívottak listájának összeállítása (Sétáló Bábszínház, Sipos Tünde…).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Elégedettségi kérdőív elkészítése.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Szakmai, pénzügyi terv készítése, egyeztetés a gazdasági munkatárssal. 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Felhívás, plakát készítése, elhelyezése az iskolában.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Tantestület tájékoztatása, programfelelősök megbízása.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Szervezés (helyszín, időpont, felelősök).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7279" y="5524672"/>
            <a:ext cx="3996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Előzetes feladatok - tanulók</a:t>
            </a: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Ötletbörze, véleményalkotás, hagyományos fegyverek gyűjtése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00" y="1958884"/>
            <a:ext cx="1392609" cy="3014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41" y="2600101"/>
            <a:ext cx="1512722" cy="32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73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328853" y="218992"/>
            <a:ext cx="2800139" cy="271528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380" y="218992"/>
            <a:ext cx="5962405" cy="646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786" y="3351452"/>
            <a:ext cx="51775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Eszközigény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Megfelelő terem kiválasztása, autóbuszfoglalás 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12968" y="996024"/>
            <a:ext cx="39572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Tanulói tevékenységek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Dramatizált előadás, interaktív részvétel</a:t>
            </a:r>
            <a:endParaRPr lang="hu-HU" sz="14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04" y="4317689"/>
            <a:ext cx="6062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Módszerek, eljárások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Egyéni és csoportos interaktív és dramatizált feladatok. Empátia, együttműködés fontossága.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5704" y="2343724"/>
            <a:ext cx="49945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Várható eredmény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résztvevők (tanulók, szülők, meghívottak) 70%-</a:t>
            </a:r>
            <a:r>
              <a:rPr lang="hu-HU" sz="14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ának</a:t>
            </a: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elégedettsége (5 fokú skálán értékelve) eléri a legalább 4-es értéket.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4218" y="5476528"/>
            <a:ext cx="949669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Lezárás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b="1" dirty="0">
                <a:latin typeface="Comic Sans MS" panose="030F0702030302020204" pitchFamily="66" charset="0"/>
              </a:rPr>
              <a:t>Az elégedettségi kérdőívek értékelése, elemzése, szakmai anyag és fotódokumentáció elkészítése, a dokumentációs anyag összeállítása, elhelyezése az iskolai „bank”-</a:t>
            </a:r>
            <a:r>
              <a:rPr lang="hu-HU" sz="1400" b="1" dirty="0" err="1">
                <a:latin typeface="Comic Sans MS" panose="030F0702030302020204" pitchFamily="66" charset="0"/>
              </a:rPr>
              <a:t>ban</a:t>
            </a:r>
            <a:r>
              <a:rPr lang="hu-HU" sz="1400" b="1" dirty="0">
                <a:latin typeface="Comic Sans MS" panose="030F0702030302020204" pitchFamily="66" charset="0"/>
              </a:rPr>
              <a:t>.</a:t>
            </a:r>
            <a:endParaRPr lang="en-US" sz="1400" b="1" dirty="0">
              <a:latin typeface="Comic Sans MS" panose="030F0702030302020204" pitchFamily="66" charset="0"/>
            </a:endParaRPr>
          </a:p>
          <a:p>
            <a:endParaRPr lang="hu-HU" sz="16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5435">
            <a:off x="4178328" y="983665"/>
            <a:ext cx="1948040" cy="2597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598" y="3540631"/>
            <a:ext cx="1757772" cy="23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94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83724" y="3251864"/>
            <a:ext cx="3631472" cy="3521099"/>
          </a:xfrm>
        </p:spPr>
      </p:pic>
      <p:sp>
        <p:nvSpPr>
          <p:cNvPr id="5" name="Rectangle 4"/>
          <p:cNvSpPr/>
          <p:nvPr/>
        </p:nvSpPr>
        <p:spPr>
          <a:xfrm>
            <a:off x="3997236" y="44267"/>
            <a:ext cx="58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mit tud?</a:t>
            </a:r>
          </a:p>
          <a:p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Matek(okos) 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417" y="668737"/>
            <a:ext cx="75865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Cél: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matematika népszerűsítése, a matematika megszerettetése.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Tehetséggondozás, a matematikai logika és az önálló feladatmegoldó képesség fejlesztése.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Sikerélmény biztosítása.</a:t>
            </a:r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9799" y="119431"/>
            <a:ext cx="760095" cy="8001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26645" y="2327264"/>
            <a:ext cx="37240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Intervallum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12 órai tevékenység</a:t>
            </a:r>
          </a:p>
          <a:p>
            <a:r>
              <a:rPr lang="hu-HU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57515" y="152052"/>
            <a:ext cx="35498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Korosztály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E – IV osztályos tanulók számára</a:t>
            </a:r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974" y="1588268"/>
            <a:ext cx="51342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Előzetes feladatok – pedagógus</a:t>
            </a: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Szeptember - október folyamán a szervező csapat megalakulása, program összeállítása, helyszín kiválasztása, meghívottak listájának összeállítása (javító bizottság, felvigyázók).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Témakör megbeszélése a tanterv figyelembe vételével.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Jelentkezési űrlap elkészítése.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Elégedettségi kérdőív elkészítése.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Szakmai, pénzügyi terv készítése, egyeztetés a gazdasági munkatárssal. 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Felhívás, plakát készítése, elhelyezése az iskolában.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Tantestület tájékoztatása, programfelelősök megbízása.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Szervezés (helyszín, időpont, felelősök).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3685" y="5423296"/>
            <a:ext cx="39962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Előzetes feladatok - tanulók</a:t>
            </a:r>
          </a:p>
          <a:p>
            <a:endParaRPr lang="hu-HU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Ötletbörze, véleményalkotás.</a:t>
            </a:r>
            <a:endParaRPr lang="en-US" sz="1400" dirty="0">
              <a:latin typeface="Comic Sans MS" panose="030F0702030302020204" pitchFamily="66" charset="0"/>
            </a:endParaRPr>
          </a:p>
          <a:p>
            <a:endParaRPr lang="hu-HU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756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195007" y="57677"/>
            <a:ext cx="3017518" cy="2925805"/>
          </a:xfrm>
        </p:spPr>
      </p:pic>
      <p:sp>
        <p:nvSpPr>
          <p:cNvPr id="3" name="Rectangle 2"/>
          <p:cNvSpPr/>
          <p:nvPr/>
        </p:nvSpPr>
        <p:spPr>
          <a:xfrm>
            <a:off x="3997236" y="44267"/>
            <a:ext cx="58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mit tud?</a:t>
            </a:r>
          </a:p>
          <a:p>
            <a:r>
              <a:rPr lang="hu-HU" sz="24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Matek(okos) </a:t>
            </a:r>
            <a:endParaRPr 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1910" y="459765"/>
            <a:ext cx="760095" cy="8001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28757" y="3042966"/>
            <a:ext cx="51775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Eszközigény:</a:t>
            </a:r>
          </a:p>
          <a:p>
            <a:endParaRPr lang="hu-HU" b="1" i="1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Vetélkedőhöz szükséges anyagok: feladatlapok, színes kartonok, nyomtató és fénymásoló.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latin typeface="Comic Sans MS" panose="030F0702030302020204" pitchFamily="66" charset="0"/>
              </a:rPr>
              <a:t>Díjazáshoz szükséges anyagok: oklevelek és emléklapok.</a:t>
            </a:r>
            <a:endParaRPr lang="hu-HU" sz="1400" b="1" i="1" dirty="0">
              <a:solidFill>
                <a:srgbClr val="00B05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916" y="4367469"/>
            <a:ext cx="60627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Módszerek, eljárások: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Csoportos felfedezés, matematikai kvíz, gyűjtés, rendezés, rendszerezés, egyéni és csoportos feladatmegoldás.</a:t>
            </a:r>
            <a:endParaRPr lang="hu-HU" sz="14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12968" y="996024"/>
            <a:ext cx="395726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Tanulói tevékenységek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Versenyre való készülés, gyakorlás tanulói munkák elkészítése a felhívás szerint.</a:t>
            </a:r>
            <a:endParaRPr lang="hu-HU" sz="14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5704" y="2343724"/>
            <a:ext cx="499452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Várható eredmény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dirty="0">
                <a:latin typeface="Comic Sans MS" panose="030F0702030302020204" pitchFamily="66" charset="0"/>
              </a:rPr>
              <a:t>A résztvevők (tanulók, szülők, meghívottak) 70%-</a:t>
            </a:r>
            <a:r>
              <a:rPr lang="hu-HU" sz="1400" dirty="0" err="1">
                <a:latin typeface="Comic Sans MS" panose="030F0702030302020204" pitchFamily="66" charset="0"/>
              </a:rPr>
              <a:t>ának</a:t>
            </a:r>
            <a:r>
              <a:rPr lang="hu-HU" sz="1400" dirty="0">
                <a:latin typeface="Comic Sans MS" panose="030F0702030302020204" pitchFamily="66" charset="0"/>
              </a:rPr>
              <a:t> az elégedettsége (5 fokú skálán értékelve) eléri a legalább 4-es értéket.</a:t>
            </a:r>
            <a:endParaRPr lang="hu-HU" sz="14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4218" y="5476528"/>
            <a:ext cx="949669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Lezárás</a:t>
            </a:r>
          </a:p>
          <a:p>
            <a:endParaRPr lang="hu-HU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400" b="1" dirty="0">
                <a:latin typeface="Comic Sans MS" panose="030F0702030302020204" pitchFamily="66" charset="0"/>
              </a:rPr>
              <a:t>Az elégedettségi kérdőívek értékelése, elemzése, szakmai anyag és fotódokumentáció elkészítése, a dokumentációs anyag összeállítása, elhelyezése az iskolai „bank”-</a:t>
            </a:r>
            <a:r>
              <a:rPr lang="hu-HU" sz="1400" b="1" dirty="0" err="1">
                <a:latin typeface="Comic Sans MS" panose="030F0702030302020204" pitchFamily="66" charset="0"/>
              </a:rPr>
              <a:t>ban</a:t>
            </a:r>
            <a:r>
              <a:rPr lang="hu-HU" sz="1400" b="1" dirty="0">
                <a:latin typeface="Comic Sans MS" panose="030F0702030302020204" pitchFamily="66" charset="0"/>
              </a:rPr>
              <a:t>.</a:t>
            </a:r>
            <a:endParaRPr lang="en-US" sz="1400" b="1" dirty="0">
              <a:latin typeface="Comic Sans MS" panose="030F0702030302020204" pitchFamily="66" charset="0"/>
            </a:endParaRPr>
          </a:p>
          <a:p>
            <a:endParaRPr lang="hu-HU" sz="1600" b="1" i="1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61" y="3579188"/>
            <a:ext cx="2317568" cy="23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16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003074" y="4892768"/>
            <a:ext cx="6766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jó gyakorlat fejlesztette  és kamatoztatta a tanulók tehetségét, iskolán kívüli érdeklődési körüket és  kompetenciájukat, szélesebb és érdekesebb szakterületen kínálva nekik foglalkozásokat, nemformális tevékenységeken keresztül, amelyek összhangban vannak a szükségleteikkel. </a:t>
            </a:r>
            <a:endParaRPr lang="en-US" b="1" i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292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ntents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852</Words>
  <Application>Microsoft Office PowerPoint</Application>
  <PresentationFormat>Szélesvásznú</PresentationFormat>
  <Paragraphs>145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Garamond</vt:lpstr>
      <vt:lpstr>Contents Slide Master</vt:lpstr>
      <vt:lpstr>Section Break Slide Master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Laszló Szabó-Mező</cp:lastModifiedBy>
  <cp:revision>94</cp:revision>
  <dcterms:created xsi:type="dcterms:W3CDTF">2020-01-20T05:08:25Z</dcterms:created>
  <dcterms:modified xsi:type="dcterms:W3CDTF">2023-12-11T21:31:46Z</dcterms:modified>
</cp:coreProperties>
</file>