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1" r:id="rId4"/>
    <p:sldId id="259" r:id="rId5"/>
    <p:sldId id="262" r:id="rId6"/>
    <p:sldId id="263" r:id="rId7"/>
    <p:sldId id="264" r:id="rId8"/>
    <p:sldId id="265" r:id="rId9"/>
    <p:sldId id="270" r:id="rId10"/>
    <p:sldId id="266" r:id="rId11"/>
    <p:sldId id="272" r:id="rId12"/>
    <p:sldId id="274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3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0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5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3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4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6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0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7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0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2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/>
          </a:bodyPr>
          <a:lstStyle/>
          <a:p>
            <a:r>
              <a:rPr lang="hu-HU" b="1" dirty="0" smtClean="0"/>
              <a:t>ONLINE MINI MENTORKÉPZÉS</a:t>
            </a:r>
            <a:br>
              <a:rPr lang="hu-HU" b="1" dirty="0" smtClean="0"/>
            </a:br>
            <a:r>
              <a:rPr lang="hu-HU" sz="4000" b="1" dirty="0" smtClean="0"/>
              <a:t>2021. január 14. 21. 28.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Tanítványainkkal a fenntartható fejlődésért! </a:t>
            </a:r>
            <a:br>
              <a:rPr lang="hu-HU" sz="2400" dirty="0" smtClean="0"/>
            </a:br>
            <a:r>
              <a:rPr lang="hu-HU" sz="2400" dirty="0" smtClean="0"/>
              <a:t>Öko-Okos iskoláink jó gyakorlatainak cseréje</a:t>
            </a:r>
            <a:br>
              <a:rPr lang="hu-HU" sz="2400" dirty="0" smtClean="0"/>
            </a:br>
            <a:r>
              <a:rPr lang="hu-HU" sz="2400" dirty="0">
                <a:solidFill>
                  <a:prstClr val="black"/>
                </a:solidFill>
              </a:rPr>
              <a:t>2020-1-HU01-KA229-078737_1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128792" cy="1752600"/>
          </a:xfrm>
        </p:spPr>
        <p:txBody>
          <a:bodyPr>
            <a:normAutofit/>
          </a:bodyPr>
          <a:lstStyle/>
          <a:p>
            <a:endParaRPr lang="hu-HU" sz="2800" dirty="0" smtClean="0"/>
          </a:p>
          <a:p>
            <a:endParaRPr lang="hu-HU" sz="2800" dirty="0"/>
          </a:p>
          <a:p>
            <a:r>
              <a:rPr lang="hu-HU" sz="2800" dirty="0" smtClean="0">
                <a:solidFill>
                  <a:schemeClr val="tx1"/>
                </a:solidFill>
              </a:rPr>
              <a:t>A projektet az Európai Bizottság támogatta.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771800" y="5949280"/>
            <a:ext cx="3600400" cy="772195"/>
          </a:xfrm>
        </p:spPr>
        <p:txBody>
          <a:bodyPr/>
          <a:lstStyle/>
          <a:p>
            <a:r>
              <a:rPr lang="hu-HU" sz="1600" dirty="0" smtClean="0">
                <a:solidFill>
                  <a:prstClr val="black"/>
                </a:solidFill>
              </a:rPr>
              <a:t>ERASMUS+ ÖKO-OKOS ISKOLÁK MENTORKÉPZÉS</a:t>
            </a: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77072"/>
            <a:ext cx="2382171" cy="69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3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Miből áll a kompetencia?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74799"/>
            <a:ext cx="4958981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40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189038" cy="519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93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Elvek – feladatok - tevékenységek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sz="4000" dirty="0" smtClean="0"/>
              <a:t>Projektben gondolkodjunk (2 iskola és az óvoda 2 éves programja)</a:t>
            </a:r>
          </a:p>
          <a:p>
            <a:r>
              <a:rPr lang="hu-HU" sz="4000" dirty="0" smtClean="0"/>
              <a:t>Motiváció, egyéni motiváltság, ráhangolódás a részvételre, a közös munkára</a:t>
            </a:r>
          </a:p>
          <a:p>
            <a:r>
              <a:rPr lang="hu-HU" sz="4000" dirty="0" smtClean="0"/>
              <a:t>Ismerjük meg a projekt teljes tartalmát</a:t>
            </a:r>
          </a:p>
          <a:p>
            <a:r>
              <a:rPr lang="hu-HU" sz="4000" dirty="0" smtClean="0"/>
              <a:t>A kapott segédanyagokat, csak gondolatébresztőnek szántuk</a:t>
            </a:r>
          </a:p>
          <a:p>
            <a:r>
              <a:rPr lang="hu-HU" sz="4000" dirty="0" smtClean="0"/>
              <a:t>Ha valami nem egészen világos vagy érthető a megvalósítás során, akkor azt közösen értelmeznünk kell (ez lehet partneri szinten, intézményi szinten) – merjünk kérdezni</a:t>
            </a:r>
          </a:p>
          <a:p>
            <a:r>
              <a:rPr lang="hu-HU" sz="4000" dirty="0" smtClean="0"/>
              <a:t>Az ismereteket, a tudást a gyermekeknek, tanulóknak, az életkori sajátosságaiknak megfelelően, világosan, érthetően adjuk át, rendszert alkotva a projektről</a:t>
            </a:r>
          </a:p>
          <a:p>
            <a:r>
              <a:rPr lang="hu-HU" sz="4000" dirty="0" smtClean="0"/>
              <a:t>A gyermekeket, tanulókat hangoljuk rá, motiváljuk őket a projekt tevékenységeire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Elvek – feladatok - tevékenységek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Dolgozzunk </a:t>
            </a:r>
            <a:r>
              <a:rPr lang="hu-HU" dirty="0"/>
              <a:t>együtt a </a:t>
            </a:r>
            <a:r>
              <a:rPr lang="hu-HU" dirty="0" err="1" smtClean="0"/>
              <a:t>mentoráltjainkkal</a:t>
            </a:r>
            <a:r>
              <a:rPr lang="hu-HU" dirty="0"/>
              <a:t>, hogy </a:t>
            </a:r>
            <a:r>
              <a:rPr lang="hu-HU" dirty="0" smtClean="0"/>
              <a:t>megérthessék, </a:t>
            </a:r>
            <a:r>
              <a:rPr lang="hu-HU" dirty="0"/>
              <a:t>hogyan fogja </a:t>
            </a:r>
            <a:r>
              <a:rPr lang="hu-HU" dirty="0" smtClean="0"/>
              <a:t>a mentorálás </a:t>
            </a:r>
            <a:r>
              <a:rPr lang="hu-HU" dirty="0"/>
              <a:t>segíteni </a:t>
            </a:r>
            <a:r>
              <a:rPr lang="hu-HU" dirty="0" smtClean="0"/>
              <a:t>őket a tevékenységekben</a:t>
            </a:r>
            <a:endParaRPr lang="hu-HU" dirty="0"/>
          </a:p>
          <a:p>
            <a:r>
              <a:rPr lang="hu-HU" dirty="0" smtClean="0"/>
              <a:t>Bátorítsuk </a:t>
            </a:r>
            <a:r>
              <a:rPr lang="hu-HU" dirty="0"/>
              <a:t>a </a:t>
            </a:r>
            <a:r>
              <a:rPr lang="hu-HU" dirty="0" err="1" smtClean="0"/>
              <a:t>mentoráltjainkat</a:t>
            </a:r>
            <a:r>
              <a:rPr lang="hu-HU" dirty="0" smtClean="0"/>
              <a:t>, </a:t>
            </a:r>
            <a:r>
              <a:rPr lang="hu-HU" dirty="0"/>
              <a:t>hogy </a:t>
            </a:r>
            <a:r>
              <a:rPr lang="hu-HU" dirty="0" smtClean="0"/>
              <a:t>mondják el ötleteiket</a:t>
            </a:r>
            <a:r>
              <a:rPr lang="hu-HU" dirty="0"/>
              <a:t>, </a:t>
            </a:r>
            <a:r>
              <a:rPr lang="hu-HU" dirty="0" smtClean="0"/>
              <a:t>javaslataikat, előzetes ismereteiket a témában, konkrét terveiket a megvalósításhoz, de akár az aggodalmaikat is a tevékenység, a munkafolyamat lépéseiről</a:t>
            </a:r>
            <a:endParaRPr lang="hu-HU" dirty="0"/>
          </a:p>
          <a:p>
            <a:r>
              <a:rPr lang="hu-HU" dirty="0" smtClean="0"/>
              <a:t>Segítsük </a:t>
            </a:r>
            <a:r>
              <a:rPr lang="hu-HU" dirty="0"/>
              <a:t>a </a:t>
            </a:r>
            <a:r>
              <a:rPr lang="hu-HU" dirty="0" err="1" smtClean="0"/>
              <a:t>mentoráltjainkat</a:t>
            </a:r>
            <a:r>
              <a:rPr lang="hu-HU" dirty="0" smtClean="0"/>
              <a:t>, </a:t>
            </a:r>
            <a:r>
              <a:rPr lang="hu-HU" dirty="0"/>
              <a:t>hogy </a:t>
            </a:r>
            <a:r>
              <a:rPr lang="hu-HU" dirty="0" smtClean="0"/>
              <a:t>folyamatosan </a:t>
            </a:r>
            <a:r>
              <a:rPr lang="hu-HU" dirty="0"/>
              <a:t>áttekinthessék </a:t>
            </a:r>
            <a:r>
              <a:rPr lang="hu-HU" dirty="0" smtClean="0"/>
              <a:t>haladásukat, elemezzük és értékeljük közösen az előrehaladást, ha megakadás van, keressük meg a megoldást a sikeres megvalósításhoz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03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Elvek – feladatok - tevékenységek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hu-HU" dirty="0" smtClean="0"/>
          </a:p>
          <a:p>
            <a:r>
              <a:rPr lang="hu-HU" sz="6800" dirty="0" smtClean="0"/>
              <a:t>Segítsük hozzá a </a:t>
            </a:r>
            <a:r>
              <a:rPr lang="hu-HU" sz="6800" dirty="0" err="1" smtClean="0"/>
              <a:t>mentoráltjainkat</a:t>
            </a:r>
            <a:r>
              <a:rPr lang="hu-HU" sz="6800" dirty="0" smtClean="0"/>
              <a:t>, csoportunkat, hogy reflektáljanak, ha valamely feladatrész megoldása nem a vártak szerint alakult</a:t>
            </a:r>
          </a:p>
          <a:p>
            <a:r>
              <a:rPr lang="hu-HU" sz="6800" dirty="0" smtClean="0"/>
              <a:t>Segítsük a </a:t>
            </a:r>
            <a:r>
              <a:rPr lang="hu-HU" sz="6800" dirty="0" err="1" smtClean="0"/>
              <a:t>mentoráltjainkat</a:t>
            </a:r>
            <a:r>
              <a:rPr lang="hu-HU" sz="6800" dirty="0" smtClean="0"/>
              <a:t> információ-forráshoz juttatással, szakirodalmi ajánlóval, tanáccsal, vagy ha arra van szükségük, akkor további támogatással, személyes jelenléttel, megbeszéléssel</a:t>
            </a:r>
          </a:p>
          <a:p>
            <a:r>
              <a:rPr lang="hu-HU" sz="6800" dirty="0" smtClean="0"/>
              <a:t>Ösztönözzük a </a:t>
            </a:r>
            <a:r>
              <a:rPr lang="hu-HU" sz="6800" dirty="0" err="1" smtClean="0"/>
              <a:t>mentoráltjainkat</a:t>
            </a:r>
            <a:r>
              <a:rPr lang="hu-HU" sz="6800" dirty="0"/>
              <a:t> </a:t>
            </a:r>
            <a:r>
              <a:rPr lang="hu-HU" sz="6800" dirty="0" err="1" smtClean="0"/>
              <a:t>a</a:t>
            </a:r>
            <a:r>
              <a:rPr lang="hu-HU" sz="6800" dirty="0" smtClean="0"/>
              <a:t> feladatokban</a:t>
            </a:r>
          </a:p>
          <a:p>
            <a:r>
              <a:rPr lang="hu-HU" sz="6800" dirty="0" smtClean="0"/>
              <a:t>Mindig pozitív képet vetítsünk a tanítványainknak a munkájukról, fejezzük ki örömünket, hogy sikeresen dolgoznak együtt</a:t>
            </a:r>
          </a:p>
          <a:p>
            <a:r>
              <a:rPr lang="hu-HU" sz="6800" dirty="0" smtClean="0"/>
              <a:t>Jó lenne, ha sok örömteli, elégedett pillanat lenne a projektben!</a:t>
            </a:r>
          </a:p>
          <a:p>
            <a:r>
              <a:rPr lang="hu-HU" sz="6800" dirty="0" smtClean="0"/>
              <a:t>Tevékenységeink az iskolai honlapokon való megjelenítése adjon sikerélményt a tanítványainknak, és nekünk is!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3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Projektadminisztráció – mikor, mit, mennyit?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Kutatáshoz kapcsolódóan</a:t>
            </a:r>
          </a:p>
          <a:p>
            <a:pPr>
              <a:buFontTx/>
              <a:buChar char="-"/>
            </a:pPr>
            <a:r>
              <a:rPr lang="hu-HU" sz="2400" dirty="0" smtClean="0"/>
              <a:t>Tanulói (családi) ökológiai lábnyom számítása – eredmények, megállapítások</a:t>
            </a:r>
          </a:p>
          <a:p>
            <a:pPr>
              <a:buFontTx/>
              <a:buChar char="-"/>
            </a:pPr>
            <a:r>
              <a:rPr lang="hu-HU" sz="2400" dirty="0" smtClean="0"/>
              <a:t>Iskolai lábnyom ökológiai lábnyom számítása – eredmények, megállapítások</a:t>
            </a:r>
          </a:p>
          <a:p>
            <a:pPr>
              <a:buFontTx/>
              <a:buChar char="-"/>
            </a:pPr>
            <a:r>
              <a:rPr lang="hu-HU" sz="2400" dirty="0" smtClean="0"/>
              <a:t>Iskolai digitális lábnyom számítása – eredmények – megállapítások</a:t>
            </a:r>
          </a:p>
          <a:p>
            <a:pPr marL="0" indent="0">
              <a:buNone/>
            </a:pPr>
            <a:r>
              <a:rPr lang="hu-HU" sz="2000" dirty="0" smtClean="0"/>
              <a:t>•</a:t>
            </a:r>
            <a:r>
              <a:rPr lang="hu-HU" sz="2400" dirty="0" smtClean="0"/>
              <a:t> 1 tevékenységhez – 1 jelenléti ív (átfogó időtartammal pl. 2021.02.04 – 2021. 02.28.) – nem kell minden találkozókor külön</a:t>
            </a:r>
          </a:p>
          <a:p>
            <a:pPr marL="0" indent="0">
              <a:buNone/>
            </a:pPr>
            <a:r>
              <a:rPr lang="hu-HU" sz="2000" dirty="0" smtClean="0"/>
              <a:t>•</a:t>
            </a:r>
            <a:r>
              <a:rPr lang="hu-HU" sz="2400" dirty="0" smtClean="0"/>
              <a:t> 1 tevékenységhez 1 feljegyzés az előző példa alapján – elektronikus vezetéssel, nyomtatás, aláírás,  amikor a menedzsment kéri a projekt hivatalos beszámolójához</a:t>
            </a:r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45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Projektadminisztráció – mit, mikor, mennyit?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Mentori megbeszélés – alkalmanként jelenléti ív – témával megjelölten (ha Eszter és Laci hívja össze a megbeszélést – ők készítik, viszik a jelenléti ívet is)</a:t>
            </a:r>
          </a:p>
          <a:p>
            <a:r>
              <a:rPr lang="hu-HU" sz="2400" dirty="0" smtClean="0"/>
              <a:t>Rövid emlékeztető készítése – ez is lehet elektronikusan, az alkalom dátum megjelenítésével, témával, röviden a tartalom (lásd fent…)</a:t>
            </a:r>
          </a:p>
          <a:p>
            <a:r>
              <a:rPr lang="hu-HU" sz="2400" dirty="0" smtClean="0"/>
              <a:t>„kutatócsoport” megbeszélések, közös programok – tevékenységenként  1 jelenléti ív, rövid feljegyzés – elektronikus vezetéssel, amiben a legfontosabb dolgok legyenek benne – nyomtatás, aláírás, amikor a menedzsment kéri</a:t>
            </a:r>
          </a:p>
          <a:p>
            <a:endParaRPr lang="hu-HU" sz="2400" dirty="0" smtClean="0"/>
          </a:p>
          <a:p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84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Projektadminisztráció – mit, mikor, mennyit?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Rövid távú diák mobilitási programok (nyári táborok) – minden adminisztrációt a menedzsment készít elő</a:t>
            </a:r>
          </a:p>
          <a:p>
            <a:r>
              <a:rPr lang="hu-HU" dirty="0" smtClean="0"/>
              <a:t>Munkatársak rövid távú képzése – jó gyakorlatok átadása – minden adminisztrációt a menedzsment készít elő</a:t>
            </a:r>
          </a:p>
          <a:p>
            <a:r>
              <a:rPr lang="hu-HU" dirty="0" smtClean="0"/>
              <a:t>Kutatási – mentori tervek közösen készülnek el – a menedzsment dokumentálja, adminisztrálja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0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Projektadminisztráció – mit, mikor, hogyan?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Fenntarthatósági témahét – Digitális témahét – a részt vevő csoportok számára a jelenléti ívet a programot tartó kolléga nyomtatja ki, viszi magával az órára, programra</a:t>
            </a:r>
          </a:p>
          <a:p>
            <a:r>
              <a:rPr lang="hu-HU" dirty="0" smtClean="0"/>
              <a:t>A nagyobb rendezvényeket (pl. szimpózium) a menedzsmentek szervezik meg! – a dokumentáció, adminisztráció is az ő feladatuk lesz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63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Mentori 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Sikerült-e belenézni?</a:t>
            </a:r>
          </a:p>
          <a:p>
            <a:r>
              <a:rPr lang="hu-HU" dirty="0" smtClean="0"/>
              <a:t>Van-e olyan rész, amelyen változtassunk?</a:t>
            </a:r>
          </a:p>
          <a:p>
            <a:r>
              <a:rPr lang="hu-HU" dirty="0" smtClean="0"/>
              <a:t>El tudjátok-e fogadni?</a:t>
            </a:r>
          </a:p>
          <a:p>
            <a:r>
              <a:rPr lang="hu-HU" dirty="0" smtClean="0"/>
              <a:t>Szeretnétek-e, hogy minden nagyobb tevékenység előtt készüljön egy ilyen áttekintő táblázat a feladatokról időtervvel, felelőssel, dokumentumokkal?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Mentorként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ERASMUS+ projektünkben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2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592288"/>
          </a:xfrm>
        </p:spPr>
        <p:txBody>
          <a:bodyPr>
            <a:noAutofit/>
          </a:bodyPr>
          <a:lstStyle/>
          <a:p>
            <a:r>
              <a:rPr lang="hu-HU" sz="3200" dirty="0" smtClean="0"/>
              <a:t>Köszönöm szépen Mindenki türelmét, figyelmét! </a:t>
            </a:r>
            <a:br>
              <a:rPr lang="hu-HU" sz="3200" dirty="0" smtClean="0"/>
            </a:br>
            <a:r>
              <a:rPr lang="hu-HU" sz="3200" dirty="0" smtClean="0"/>
              <a:t>Bízom abban, hogy egy kicsit közelebb kerültünk a projekt tartalmához, a feladatokhoz, a megvalósításhoz…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2060"/>
                </a:solidFill>
              </a:rPr>
              <a:t>Google Drive-os véleménykérő linkje megy majd, egy rövid, feleletválasztós kérdőív lesz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7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Prioritások és magyarázatuk a projektekben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6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Környezet- és klímaváltozás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(Környezeti és éghajlati célkitűzések)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program célja, hogy segítse minden </a:t>
            </a:r>
            <a:r>
              <a:rPr lang="hu-HU" dirty="0" smtClean="0"/>
              <a:t>ágazatban, így az oktatásban is, </a:t>
            </a:r>
            <a:r>
              <a:rPr lang="hu-HU" dirty="0"/>
              <a:t>a </a:t>
            </a:r>
            <a:r>
              <a:rPr lang="hu-HU" b="1" dirty="0"/>
              <a:t>környezeti és éghajlati kihívásokra irányuló figyelem felkeltését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/>
              <a:t>A program támogatja olyan </a:t>
            </a:r>
            <a:r>
              <a:rPr lang="hu-HU" b="1" dirty="0"/>
              <a:t>innovatív gyakorlatok </a:t>
            </a:r>
            <a:r>
              <a:rPr lang="hu-HU" dirty="0"/>
              <a:t>kipróbálását, amelyek </a:t>
            </a:r>
            <a:r>
              <a:rPr lang="hu-HU" b="1" dirty="0"/>
              <a:t>felkészítik a </a:t>
            </a:r>
            <a:r>
              <a:rPr lang="hu-HU" b="1" dirty="0" smtClean="0"/>
              <a:t>tanulókat </a:t>
            </a:r>
            <a:r>
              <a:rPr lang="hu-HU" dirty="0"/>
              <a:t>arra, hogy valóban </a:t>
            </a:r>
            <a:r>
              <a:rPr lang="hu-HU" b="1" dirty="0"/>
              <a:t>ők lehessenek a változás igazi tényezői </a:t>
            </a:r>
            <a:r>
              <a:rPr lang="hu-HU" dirty="0"/>
              <a:t>(pl. forrásokkal való takarékoskodás, energia-felhasználás és hulladék csökkentése, a szén-dioxid-kibocsátásból eredő ökológiai lábnyom kompenzálása. </a:t>
            </a:r>
            <a:endParaRPr lang="hu-HU" dirty="0" smtClean="0"/>
          </a:p>
          <a:p>
            <a:r>
              <a:rPr lang="hu-HU" dirty="0"/>
              <a:t>Elsőbbséget kapnak azok a projektek, amelyek </a:t>
            </a:r>
            <a:r>
              <a:rPr lang="hu-HU" b="1" dirty="0"/>
              <a:t>viselkedési változásokat tesznek lehetővé </a:t>
            </a:r>
            <a:r>
              <a:rPr lang="hu-HU" dirty="0"/>
              <a:t>az egyéni preferenciákban, </a:t>
            </a:r>
            <a:r>
              <a:rPr lang="hu-HU" b="1" dirty="0"/>
              <a:t>fogyasztási szokásokban és életstílusban</a:t>
            </a:r>
            <a:r>
              <a:rPr lang="hu-HU" dirty="0"/>
              <a:t>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4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Az egyének támogatása az alapkészségek és kompetenciák elsajátításában és fejlesztésében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kulcskompetenciák fejlesztésének </a:t>
            </a:r>
            <a:r>
              <a:rPr lang="hu-HU" dirty="0" smtClean="0"/>
              <a:t>segítése, </a:t>
            </a:r>
            <a:r>
              <a:rPr lang="hu-HU" b="1" dirty="0" smtClean="0"/>
              <a:t>az </a:t>
            </a:r>
            <a:r>
              <a:rPr lang="hu-HU" b="1" dirty="0"/>
              <a:t>egész életen át tartó tanuláshoz szükséges </a:t>
            </a:r>
            <a:r>
              <a:rPr lang="hu-HU" b="1" dirty="0" smtClean="0"/>
              <a:t>kulcskompetenciák</a:t>
            </a:r>
            <a:r>
              <a:rPr lang="hu-HU" dirty="0" smtClean="0"/>
              <a:t>kal: pl. </a:t>
            </a:r>
            <a:r>
              <a:rPr lang="hu-HU" b="1" dirty="0" smtClean="0"/>
              <a:t>kreativitás </a:t>
            </a:r>
            <a:r>
              <a:rPr lang="hu-HU" b="1" dirty="0"/>
              <a:t>és innovatív tanulási </a:t>
            </a:r>
            <a:r>
              <a:rPr lang="hu-HU" b="1" dirty="0" smtClean="0"/>
              <a:t>megközelítések </a:t>
            </a:r>
            <a:r>
              <a:rPr lang="hu-HU" dirty="0" smtClean="0"/>
              <a:t>a tanulói, tanulási környezet </a:t>
            </a:r>
            <a:r>
              <a:rPr lang="hu-HU" dirty="0"/>
              <a:t>ösztönzésével, a helyi </a:t>
            </a:r>
            <a:r>
              <a:rPr lang="hu-HU" dirty="0" smtClean="0"/>
              <a:t>és </a:t>
            </a:r>
            <a:r>
              <a:rPr lang="hu-HU" b="1" dirty="0" smtClean="0"/>
              <a:t>külföldi partnerekkel </a:t>
            </a:r>
            <a:r>
              <a:rPr lang="hu-HU" b="1" dirty="0"/>
              <a:t>való </a:t>
            </a:r>
            <a:r>
              <a:rPr lang="hu-HU" b="1" dirty="0" smtClean="0"/>
              <a:t>együttműködés</a:t>
            </a:r>
            <a:r>
              <a:rPr lang="hu-HU" dirty="0" smtClean="0"/>
              <a:t>sel</a:t>
            </a:r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tanárok segítésével a </a:t>
            </a:r>
            <a:r>
              <a:rPr lang="hu-HU" b="1" dirty="0"/>
              <a:t>kompetencia alapú oktatás </a:t>
            </a:r>
            <a:r>
              <a:rPr lang="hu-HU" b="1" dirty="0" smtClean="0"/>
              <a:t>biztosítása</a:t>
            </a:r>
            <a:r>
              <a:rPr lang="hu-HU" dirty="0" smtClean="0"/>
              <a:t> </a:t>
            </a:r>
            <a:r>
              <a:rPr lang="hu-HU" dirty="0"/>
              <a:t>és a kulcsfontosságú készségek értékelésének és elismerésének </a:t>
            </a:r>
            <a:r>
              <a:rPr lang="hu-HU" dirty="0" smtClean="0"/>
              <a:t>fejlesztése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7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/>
              <a:t>A tanári </a:t>
            </a:r>
            <a:r>
              <a:rPr lang="hu-HU" sz="3600" b="1" dirty="0" smtClean="0"/>
              <a:t>szakmák </a:t>
            </a:r>
            <a:r>
              <a:rPr lang="hu-HU" sz="3600" b="1" dirty="0"/>
              <a:t>profiljának erősítése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 smtClean="0"/>
              <a:t>A </a:t>
            </a:r>
            <a:r>
              <a:rPr lang="hu-HU" b="1" dirty="0"/>
              <a:t>karrierek vonzóbbá és változatosabbá tétele</a:t>
            </a:r>
            <a:r>
              <a:rPr lang="hu-HU" dirty="0"/>
              <a:t>; a </a:t>
            </a:r>
            <a:r>
              <a:rPr lang="hu-HU" b="1" dirty="0"/>
              <a:t>kiválasztás</a:t>
            </a:r>
            <a:r>
              <a:rPr lang="hu-HU" dirty="0"/>
              <a:t>, a toborzás és az értékelés erősítése (a személyi állomány véleményezése, értékelése és visszajelzés</a:t>
            </a:r>
            <a:r>
              <a:rPr lang="hu-HU" dirty="0" smtClean="0"/>
              <a:t>) </a:t>
            </a:r>
          </a:p>
          <a:p>
            <a:r>
              <a:rPr lang="hu-HU" dirty="0"/>
              <a:t>A</a:t>
            </a:r>
            <a:r>
              <a:rPr lang="hu-HU" dirty="0" smtClean="0"/>
              <a:t> pedagógusok </a:t>
            </a:r>
            <a:r>
              <a:rPr lang="hu-HU" b="1" dirty="0"/>
              <a:t>folyamatos szakmai fejlődésének fokozása </a:t>
            </a:r>
            <a:r>
              <a:rPr lang="hu-HU" dirty="0"/>
              <a:t>és a különböző fázisok </a:t>
            </a:r>
            <a:r>
              <a:rPr lang="hu-HU" dirty="0" smtClean="0"/>
              <a:t>összekapcsolása </a:t>
            </a:r>
          </a:p>
          <a:p>
            <a:r>
              <a:rPr lang="hu-HU" b="1" dirty="0"/>
              <a:t>A</a:t>
            </a:r>
            <a:r>
              <a:rPr lang="hu-HU" b="1" dirty="0" smtClean="0"/>
              <a:t> </a:t>
            </a:r>
            <a:r>
              <a:rPr lang="hu-HU" b="1" dirty="0"/>
              <a:t>tanári mobilitás elősegítése</a:t>
            </a:r>
            <a:r>
              <a:rPr lang="hu-HU" dirty="0"/>
              <a:t>, ennek részeként a még meglévő akadályok </a:t>
            </a:r>
            <a:r>
              <a:rPr lang="hu-HU" dirty="0" smtClean="0"/>
              <a:t>elhárítása</a:t>
            </a:r>
          </a:p>
          <a:p>
            <a:r>
              <a:rPr lang="hu-HU" b="1" dirty="0"/>
              <a:t>A</a:t>
            </a:r>
            <a:r>
              <a:rPr lang="hu-HU" b="1" dirty="0" smtClean="0"/>
              <a:t> </a:t>
            </a:r>
            <a:r>
              <a:rPr lang="hu-HU" b="1" dirty="0"/>
              <a:t>tanárok támogatása az innovatív oktatási és értékelési módszerek kidolgozásában</a:t>
            </a:r>
            <a:r>
              <a:rPr lang="hu-HU" dirty="0"/>
              <a:t>, különösen a kompetenciaközpontú oktatásban és </a:t>
            </a:r>
            <a:r>
              <a:rPr lang="hu-HU" dirty="0" smtClean="0"/>
              <a:t>tanulásban </a:t>
            </a:r>
          </a:p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oktatásirányítás erősítése, beleértve </a:t>
            </a:r>
            <a:r>
              <a:rPr lang="hu-HU" dirty="0" smtClean="0"/>
              <a:t>a </a:t>
            </a:r>
            <a:r>
              <a:rPr lang="hu-HU" dirty="0"/>
              <a:t>tanári </a:t>
            </a:r>
            <a:r>
              <a:rPr lang="hu-HU" dirty="0" smtClean="0"/>
              <a:t>vezetést is (intézményvezetés, fenntartó)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8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/>
              <a:t>IKT új technológiák – digitális kompetenciák</a:t>
            </a:r>
            <a:br>
              <a:rPr lang="hu-HU" sz="3200" b="1" dirty="0"/>
            </a:br>
            <a:r>
              <a:rPr lang="hu-HU" sz="3200" b="1" dirty="0" smtClean="0"/>
              <a:t>(</a:t>
            </a:r>
            <a:r>
              <a:rPr lang="hu-HU" sz="3200" dirty="0" smtClean="0"/>
              <a:t>Innovatív </a:t>
            </a:r>
            <a:r>
              <a:rPr lang="hu-HU" sz="3200" dirty="0"/>
              <a:t>gyakorlatok a digitális </a:t>
            </a:r>
            <a:r>
              <a:rPr lang="hu-HU" sz="3200" dirty="0" smtClean="0"/>
              <a:t>korszakban)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 program támogatja a digitális technológiák és az </a:t>
            </a:r>
            <a:r>
              <a:rPr lang="hu-HU" b="1" dirty="0"/>
              <a:t>innovatív és nyitott pedagógiai módszerek </a:t>
            </a:r>
            <a:r>
              <a:rPr lang="hu-HU" dirty="0"/>
              <a:t>felvételét </a:t>
            </a:r>
            <a:r>
              <a:rPr lang="hu-HU" b="1" dirty="0"/>
              <a:t>az </a:t>
            </a:r>
            <a:r>
              <a:rPr lang="hu-HU" b="1" dirty="0" smtClean="0"/>
              <a:t>oktatásba</a:t>
            </a:r>
          </a:p>
          <a:p>
            <a:r>
              <a:rPr lang="hu-HU" dirty="0"/>
              <a:t>Elsőbbséget élveznek azok a </a:t>
            </a:r>
            <a:r>
              <a:rPr lang="hu-HU" dirty="0" smtClean="0"/>
              <a:t>programok, </a:t>
            </a:r>
            <a:r>
              <a:rPr lang="hu-HU" dirty="0"/>
              <a:t>amelyek </a:t>
            </a:r>
            <a:r>
              <a:rPr lang="hu-HU" b="1" dirty="0"/>
              <a:t>innovatív módszereket és eszközöket ösztönöznek az oktatásban, </a:t>
            </a:r>
            <a:r>
              <a:rPr lang="hu-HU" b="1" dirty="0" smtClean="0"/>
              <a:t>tanulásban </a:t>
            </a:r>
            <a:r>
              <a:rPr lang="hu-HU" b="1" dirty="0"/>
              <a:t>és értékelésben</a:t>
            </a:r>
            <a:r>
              <a:rPr lang="hu-HU" dirty="0"/>
              <a:t>, ami az egész életen át tartó tanulás továbbfejlődésének a </a:t>
            </a:r>
            <a:r>
              <a:rPr lang="hu-HU" dirty="0" smtClean="0"/>
              <a:t>mozgatója</a:t>
            </a:r>
          </a:p>
          <a:p>
            <a:r>
              <a:rPr lang="hu-HU" dirty="0"/>
              <a:t>Különös </a:t>
            </a:r>
            <a:r>
              <a:rPr lang="hu-HU" dirty="0" smtClean="0"/>
              <a:t>figyelem </a:t>
            </a:r>
            <a:r>
              <a:rPr lang="hu-HU" dirty="0"/>
              <a:t>a </a:t>
            </a:r>
            <a:r>
              <a:rPr lang="hu-HU" b="1" dirty="0"/>
              <a:t>nemek közötti egyenlőségre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4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/>
              <a:t>Természettudományok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természettudományok </a:t>
            </a:r>
            <a:r>
              <a:rPr lang="hu-HU" dirty="0"/>
              <a:t>a technológia oktatása terén szükség van </a:t>
            </a:r>
            <a:r>
              <a:rPr lang="hu-HU" b="1" dirty="0"/>
              <a:t>az oktatás színvonalának </a:t>
            </a:r>
            <a:r>
              <a:rPr lang="hu-HU" b="1" dirty="0" smtClean="0"/>
              <a:t>javítására</a:t>
            </a:r>
          </a:p>
          <a:p>
            <a:r>
              <a:rPr lang="hu-HU" b="1" dirty="0" smtClean="0"/>
              <a:t>Természettudományos </a:t>
            </a:r>
            <a:r>
              <a:rPr lang="hu-HU" b="1" dirty="0"/>
              <a:t>p</a:t>
            </a:r>
            <a:r>
              <a:rPr lang="hu-HU" b="1" dirty="0" smtClean="0"/>
              <a:t>rojektek szervezése </a:t>
            </a:r>
            <a:r>
              <a:rPr lang="hu-HU" dirty="0" smtClean="0"/>
              <a:t>a </a:t>
            </a:r>
            <a:r>
              <a:rPr lang="hu-HU" dirty="0"/>
              <a:t>diákok tanulásba való bevonását támogató </a:t>
            </a:r>
            <a:r>
              <a:rPr lang="hu-HU" dirty="0" smtClean="0"/>
              <a:t>rendszer érdekében </a:t>
            </a:r>
          </a:p>
          <a:p>
            <a:r>
              <a:rPr lang="hu-HU" dirty="0" smtClean="0"/>
              <a:t>Továbbá az is, </a:t>
            </a:r>
            <a:r>
              <a:rPr lang="hu-HU" dirty="0"/>
              <a:t>hogy a felső középfokú </a:t>
            </a:r>
            <a:r>
              <a:rPr lang="hu-HU" dirty="0" smtClean="0"/>
              <a:t>oktatásban (általános iskola felső tagozata, középfokú iskola) </a:t>
            </a:r>
            <a:r>
              <a:rPr lang="hu-HU" b="1" dirty="0" smtClean="0"/>
              <a:t>minél </a:t>
            </a:r>
            <a:r>
              <a:rPr lang="hu-HU" b="1" dirty="0"/>
              <a:t>többen válasszák ezeket a </a:t>
            </a:r>
            <a:r>
              <a:rPr lang="hu-HU" b="1" dirty="0" smtClean="0"/>
              <a:t>tantárgyakat továbbtanulásra is</a:t>
            </a:r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8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8 kulcskompetencia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1. </a:t>
            </a:r>
            <a:r>
              <a:rPr lang="hu-HU" b="1" dirty="0"/>
              <a:t>Anyanyelven folytatott kommunikáció</a:t>
            </a:r>
          </a:p>
          <a:p>
            <a:pPr marL="0" indent="0">
              <a:buNone/>
            </a:pPr>
            <a:r>
              <a:rPr lang="hu-HU" dirty="0"/>
              <a:t>2. Idegen nyelven folytatott kommunikáció  </a:t>
            </a:r>
          </a:p>
          <a:p>
            <a:pPr marL="0" indent="0">
              <a:buNone/>
            </a:pPr>
            <a:r>
              <a:rPr lang="hu-HU" dirty="0"/>
              <a:t>3. Matematikai, </a:t>
            </a:r>
            <a:r>
              <a:rPr lang="hu-HU" b="1" dirty="0"/>
              <a:t>tudományos </a:t>
            </a:r>
            <a:r>
              <a:rPr lang="hu-HU" dirty="0"/>
              <a:t>és műszaki kompetenciák </a:t>
            </a:r>
          </a:p>
          <a:p>
            <a:pPr marL="0" indent="0">
              <a:buNone/>
            </a:pPr>
            <a:r>
              <a:rPr lang="hu-HU" dirty="0"/>
              <a:t>4. </a:t>
            </a:r>
            <a:r>
              <a:rPr lang="hu-HU" b="1" dirty="0"/>
              <a:t>Digitális</a:t>
            </a:r>
            <a:r>
              <a:rPr lang="hu-HU" dirty="0"/>
              <a:t> kompetencia</a:t>
            </a:r>
          </a:p>
          <a:p>
            <a:pPr marL="0" indent="0">
              <a:buNone/>
            </a:pPr>
            <a:r>
              <a:rPr lang="hu-HU" dirty="0"/>
              <a:t>5. A </a:t>
            </a:r>
            <a:r>
              <a:rPr lang="hu-HU" b="1" dirty="0"/>
              <a:t>tanulás tanulása</a:t>
            </a:r>
          </a:p>
          <a:p>
            <a:pPr marL="0" indent="0">
              <a:buNone/>
            </a:pPr>
            <a:r>
              <a:rPr lang="hu-HU" dirty="0"/>
              <a:t>6. </a:t>
            </a:r>
            <a:r>
              <a:rPr lang="hu-HU" b="1" dirty="0"/>
              <a:t>Szociális</a:t>
            </a:r>
            <a:r>
              <a:rPr lang="hu-HU" dirty="0"/>
              <a:t> és állampolgári kompetenciák</a:t>
            </a:r>
          </a:p>
          <a:p>
            <a:pPr marL="0" indent="0">
              <a:buNone/>
            </a:pPr>
            <a:r>
              <a:rPr lang="hu-HU" dirty="0"/>
              <a:t>7. </a:t>
            </a:r>
            <a:r>
              <a:rPr lang="hu-HU" b="1" dirty="0"/>
              <a:t>Kezdeményezőkészség</a:t>
            </a:r>
            <a:r>
              <a:rPr lang="hu-HU" dirty="0"/>
              <a:t> és vállalkozói kompetencia</a:t>
            </a:r>
          </a:p>
          <a:p>
            <a:pPr marL="0" indent="0">
              <a:buNone/>
            </a:pPr>
            <a:r>
              <a:rPr lang="hu-HU" dirty="0"/>
              <a:t>8. Kulturális tudatosság és kifejezőkészség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2021.01.14.21.28.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ERASMUS+ ÖKO-OKOS ISKOLÁK MENTORKÉPZÉS</a:t>
            </a: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806A-70F3-4CFC-9FA2-1B34CAE6247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489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1201</Words>
  <Application>Microsoft Office PowerPoint</Application>
  <PresentationFormat>Diavetítés a képernyőre (4:3 oldalarány)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1_Office-téma</vt:lpstr>
      <vt:lpstr>ONLINE MINI MENTORKÉPZÉS 2021. január 14. 21. 28.  Tanítványainkkal a fenntartható fejlődésért!  Öko-Okos iskoláink jó gyakorlatainak cseréje 2020-1-HU01-KA229-078737_1</vt:lpstr>
      <vt:lpstr>Mentorként  az ERASMUS+ projektünkben</vt:lpstr>
      <vt:lpstr>Prioritások és magyarázatuk a projektekben</vt:lpstr>
      <vt:lpstr>Környezet- és klímaváltozás (Környezeti és éghajlati célkitűzések)</vt:lpstr>
      <vt:lpstr>Az egyének támogatása az alapkészségek és kompetenciák elsajátításában és fejlesztésében</vt:lpstr>
      <vt:lpstr>A tanári szakmák profiljának erősítése</vt:lpstr>
      <vt:lpstr>IKT új technológiák – digitális kompetenciák (Innovatív gyakorlatok a digitális korszakban)</vt:lpstr>
      <vt:lpstr>Természettudományok </vt:lpstr>
      <vt:lpstr>8 kulcskompetencia</vt:lpstr>
      <vt:lpstr>Miből áll a kompetencia?</vt:lpstr>
      <vt:lpstr>PowerPoint bemutató</vt:lpstr>
      <vt:lpstr>Elvek – feladatok - tevékenységek</vt:lpstr>
      <vt:lpstr>Elvek – feladatok - tevékenységek</vt:lpstr>
      <vt:lpstr>Elvek – feladatok - tevékenységek</vt:lpstr>
      <vt:lpstr>Projektadminisztráció – mikor, mit, mennyit?</vt:lpstr>
      <vt:lpstr>Projektadminisztráció – mit, mikor, mennyit?</vt:lpstr>
      <vt:lpstr>Projektadminisztráció – mit, mikor, mennyit?</vt:lpstr>
      <vt:lpstr>Projektadminisztráció – mit, mikor, hogyan?</vt:lpstr>
      <vt:lpstr>Mentori terv</vt:lpstr>
      <vt:lpstr>Köszönöm szépen Mindenki türelmét, figyelmét!  Bízom abban, hogy egy kicsit közelebb kerültünk a projekt tartalmához, a feladatokhoz, a megvalósításhoz…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MINI MENTORKÉPZÉS 2021. január 14. 21. 28.  Tanítványainkkal a fenntartható fejlődésért!  Öko-Okos iskoláink jó gyakorlatainak cseréje 2020-1-HU01-KA229-078737_1</dc:title>
  <dc:creator>Dell</dc:creator>
  <cp:lastModifiedBy>Dell</cp:lastModifiedBy>
  <cp:revision>31</cp:revision>
  <dcterms:created xsi:type="dcterms:W3CDTF">2021-01-25T07:01:51Z</dcterms:created>
  <dcterms:modified xsi:type="dcterms:W3CDTF">2021-01-28T15:00:50Z</dcterms:modified>
</cp:coreProperties>
</file>