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2" r:id="rId4"/>
    <p:sldId id="257" r:id="rId5"/>
    <p:sldId id="284" r:id="rId6"/>
    <p:sldId id="259" r:id="rId7"/>
    <p:sldId id="274" r:id="rId8"/>
    <p:sldId id="260" r:id="rId9"/>
    <p:sldId id="275" r:id="rId10"/>
    <p:sldId id="261" r:id="rId11"/>
    <p:sldId id="266" r:id="rId12"/>
    <p:sldId id="264" r:id="rId13"/>
    <p:sldId id="258" r:id="rId14"/>
    <p:sldId id="267" r:id="rId15"/>
    <p:sldId id="265" r:id="rId16"/>
    <p:sldId id="279" r:id="rId17"/>
    <p:sldId id="272" r:id="rId18"/>
    <p:sldId id="269" r:id="rId19"/>
    <p:sldId id="271" r:id="rId20"/>
    <p:sldId id="273" r:id="rId21"/>
    <p:sldId id="276" r:id="rId22"/>
    <p:sldId id="277" r:id="rId23"/>
    <p:sldId id="278" r:id="rId24"/>
    <p:sldId id="281" r:id="rId25"/>
    <p:sldId id="283" r:id="rId26"/>
    <p:sldId id="285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6755-F5C2-463F-9F84-09F0699B30F7}" type="datetimeFigureOut">
              <a:rPr lang="hu-HU" smtClean="0"/>
              <a:t>2021.01.21.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5F57-54EA-4901-A88F-23C01BC6D4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3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7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142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06093-C60F-46EA-969E-1B495E854B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1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0C37-D931-4426-B05E-D7746705CD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32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06093-C60F-46EA-969E-1B495E854B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E1D5-4A75-4E05-B442-824415ED61C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048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D8E95-BFCC-486D-8535-E3DBDCC112F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0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7C25F-A586-4F8C-9421-F54EF74B346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99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0E880-696E-4895-8094-6F85184FC42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610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63B66-EC1E-4B41-80DB-81D072A3357E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9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94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0CB35-D6D1-4429-B00D-639A42E8E69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9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A8469-4CD7-490B-A7CC-18E659F2CE5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2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85C75-DEC9-4F3C-942D-2FBCACDCE632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01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8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6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56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81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9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806A-70F3-4CFC-9FA2-1B34CAE624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35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06093-C60F-46EA-969E-1B495E854BF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hu-HU" b="1" dirty="0" smtClean="0"/>
              <a:t>ONLINE MINI MENTORKÉPZÉS</a:t>
            </a:r>
            <a:br>
              <a:rPr lang="hu-HU" b="1" dirty="0" smtClean="0"/>
            </a:br>
            <a:r>
              <a:rPr lang="hu-HU" sz="4000" b="1" dirty="0" smtClean="0"/>
              <a:t>2021. január 14. 21. 28.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Tanítványainkkal a fenntartható fejlődésért! </a:t>
            </a:r>
            <a:br>
              <a:rPr lang="hu-HU" sz="2400" dirty="0" smtClean="0"/>
            </a:br>
            <a:r>
              <a:rPr lang="hu-HU" sz="2400" dirty="0" smtClean="0"/>
              <a:t>Öko-Okos iskoláink jó gyakorlatainak cseréje</a:t>
            </a:r>
            <a:br>
              <a:rPr lang="hu-HU" sz="2400" dirty="0" smtClean="0"/>
            </a:br>
            <a:r>
              <a:rPr lang="hu-HU" sz="2400" dirty="0">
                <a:solidFill>
                  <a:prstClr val="black"/>
                </a:solidFill>
              </a:rPr>
              <a:t>2020-1-HU01-KA229-078737_1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128792" cy="1752600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 smtClean="0">
                <a:solidFill>
                  <a:schemeClr val="tx1"/>
                </a:solidFill>
              </a:rPr>
              <a:t>A projektet az Európai Bizottság támogatta.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771800" y="5949280"/>
            <a:ext cx="3600400" cy="772195"/>
          </a:xfrm>
        </p:spPr>
        <p:txBody>
          <a:bodyPr/>
          <a:lstStyle/>
          <a:p>
            <a:r>
              <a:rPr lang="hu-HU" sz="1600" dirty="0" smtClean="0">
                <a:solidFill>
                  <a:schemeClr val="tx1"/>
                </a:solidFill>
              </a:rPr>
              <a:t>ERASMUS+ ÖKO-OKOS ISKOLÁK MENTORKÉPZÉS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382171" cy="6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3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Prioritások a projektünkben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A tanári szakmák profiljának megerősítése;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Az egyének támogatása az alapkészségek és kompetenciák elsajátításában és fejlesztésében;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IKT új technológiák – digitális kompetenciák;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Környezet- és klímaváltozás;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Természettudományok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Mit jelent a mentor kifejezés?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5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12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51" y="258406"/>
            <a:ext cx="2359105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98" y="578693"/>
            <a:ext cx="19319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7" y="2454406"/>
            <a:ext cx="21574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83" y="3646291"/>
            <a:ext cx="1993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3845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91" y="4534498"/>
            <a:ext cx="20796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32091"/>
            <a:ext cx="24018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7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470025"/>
          </a:xfrm>
        </p:spPr>
        <p:txBody>
          <a:bodyPr/>
          <a:lstStyle/>
          <a:p>
            <a:r>
              <a:rPr lang="hu-HU" dirty="0" smtClean="0"/>
              <a:t>Mit jelent a mentorálás kifejezés?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96" y="908720"/>
            <a:ext cx="6752064" cy="487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7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Mentor - mentorálás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</a:t>
            </a:r>
            <a:r>
              <a:rPr lang="hu-HU" dirty="0"/>
              <a:t>mentorálás nem új keletű fogalom, Mentor, akiről a nevét kapta, mitológiai szereplő. Ő volt </a:t>
            </a:r>
            <a:r>
              <a:rPr lang="hu-HU" dirty="0" err="1"/>
              <a:t>Odüsszeüsz</a:t>
            </a:r>
            <a:r>
              <a:rPr lang="hu-HU" dirty="0"/>
              <a:t> fiának, Télemakhosznak a nevelője, és Mentor képében néha maga Athéné pártfogolta az ifjút. </a:t>
            </a:r>
          </a:p>
          <a:p>
            <a:r>
              <a:rPr lang="hu-HU" dirty="0"/>
              <a:t>..eredeti értelmében a szó idősebb tanácsadót, pártfogót, atyai jó barátot jelent. </a:t>
            </a:r>
          </a:p>
          <a:p>
            <a:r>
              <a:rPr lang="hu-HU" dirty="0"/>
              <a:t>Ma már ez a jelentés bővült, ahogy a mentorálás különböző formái egyre több területen jelennek meg, az iskolától a munkahelyekig és a segítő szolgáltatásokig.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mentorság célja a pályázatunkban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Örömteli tevékenységek a tanulókkal</a:t>
            </a:r>
          </a:p>
          <a:p>
            <a:r>
              <a:rPr lang="hu-HU" sz="2400" dirty="0" smtClean="0"/>
              <a:t>Támasz</a:t>
            </a:r>
            <a:r>
              <a:rPr lang="hu-HU" sz="2400" dirty="0"/>
              <a:t>, egyéni figyelem a </a:t>
            </a:r>
            <a:r>
              <a:rPr lang="hu-HU" sz="2400" dirty="0" smtClean="0"/>
              <a:t>diák, diákok </a:t>
            </a:r>
            <a:r>
              <a:rPr lang="hu-HU" sz="2400" dirty="0"/>
              <a:t>számára az iskolában, tanórán </a:t>
            </a:r>
            <a:r>
              <a:rPr lang="hu-HU" sz="2400" dirty="0" smtClean="0"/>
              <a:t>kívül </a:t>
            </a:r>
            <a:r>
              <a:rPr lang="hu-HU" sz="2400" dirty="0"/>
              <a:t>– különös tekintettel az ERASMUS+ program </a:t>
            </a:r>
            <a:r>
              <a:rPr lang="hu-HU" sz="2400" dirty="0" smtClean="0"/>
              <a:t>megvalósítására</a:t>
            </a:r>
            <a:endParaRPr lang="hu-HU" sz="2400" dirty="0"/>
          </a:p>
          <a:p>
            <a:r>
              <a:rPr lang="hu-HU" sz="2400" dirty="0" smtClean="0"/>
              <a:t>Mintaadó </a:t>
            </a:r>
            <a:r>
              <a:rPr lang="hu-HU" sz="2400" dirty="0"/>
              <a:t>pedagógus-mentor és diák kapcsolat </a:t>
            </a:r>
            <a:r>
              <a:rPr lang="hu-HU" sz="2400" dirty="0" smtClean="0"/>
              <a:t>kialakítása</a:t>
            </a:r>
          </a:p>
          <a:p>
            <a:r>
              <a:rPr lang="hu-HU" sz="2400" dirty="0" smtClean="0"/>
              <a:t>Tehetséggondozás, tehetségfejlesztés</a:t>
            </a:r>
          </a:p>
          <a:p>
            <a:r>
              <a:rPr lang="hu-HU" sz="2400" dirty="0" smtClean="0"/>
              <a:t>Új módszerek, eljárások „megtanítása” a kutató-elemző tevékenységekben a tanítványoknak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 smtClean="0"/>
              <a:t>Egymástól tanulás (</a:t>
            </a:r>
            <a:r>
              <a:rPr lang="hu-HU" sz="2400" dirty="0"/>
              <a:t>mentor </a:t>
            </a:r>
            <a:r>
              <a:rPr lang="hu-HU" sz="2400" b="1" dirty="0">
                <a:solidFill>
                  <a:srgbClr val="00B050"/>
                </a:solidFill>
              </a:rPr>
              <a:t>⇆</a:t>
            </a:r>
            <a:r>
              <a:rPr lang="hu-HU" sz="2400" dirty="0" smtClean="0">
                <a:ea typeface="Calibri"/>
                <a:cs typeface="Times New Roman"/>
              </a:rPr>
              <a:t> </a:t>
            </a:r>
            <a:r>
              <a:rPr lang="hu-HU" sz="2400" dirty="0" err="1" smtClean="0"/>
              <a:t>mentor</a:t>
            </a:r>
            <a:r>
              <a:rPr lang="hu-HU" sz="2400" dirty="0" smtClean="0"/>
              <a:t>; </a:t>
            </a:r>
            <a:r>
              <a:rPr lang="hu-HU" sz="2400" dirty="0" err="1" smtClean="0"/>
              <a:t>mentor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00B050"/>
                </a:solidFill>
              </a:rPr>
              <a:t>⇆</a:t>
            </a:r>
            <a:r>
              <a:rPr lang="hu-HU" sz="2400" dirty="0" smtClean="0">
                <a:ea typeface="Calibri"/>
                <a:cs typeface="Times New Roman"/>
              </a:rPr>
              <a:t> </a:t>
            </a:r>
            <a:r>
              <a:rPr lang="hu-HU" sz="2400" dirty="0" smtClean="0"/>
              <a:t>diák; </a:t>
            </a:r>
            <a:r>
              <a:rPr lang="hu-HU" sz="2400" dirty="0" err="1" smtClean="0"/>
              <a:t>diák</a:t>
            </a:r>
            <a:r>
              <a:rPr lang="hu-HU" sz="2400" dirty="0"/>
              <a:t> </a:t>
            </a:r>
            <a:r>
              <a:rPr lang="hu-HU" sz="2400" b="1" dirty="0" smtClean="0">
                <a:solidFill>
                  <a:srgbClr val="00B050"/>
                </a:solidFill>
              </a:rPr>
              <a:t>⇆</a:t>
            </a:r>
            <a:r>
              <a:rPr lang="hu-HU" sz="2400" dirty="0" smtClean="0"/>
              <a:t> </a:t>
            </a:r>
            <a:r>
              <a:rPr lang="hu-HU" sz="2400" dirty="0" err="1" smtClean="0"/>
              <a:t>diák</a:t>
            </a:r>
            <a:r>
              <a:rPr lang="hu-HU" sz="2400" dirty="0" smtClean="0"/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2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2800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1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Mentorszerepek és kapcsolódó feladatok, tevékenységek a projektünkben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ÖKO mentor</a:t>
            </a:r>
          </a:p>
          <a:p>
            <a:pPr marL="0" indent="0">
              <a:buNone/>
            </a:pPr>
            <a:r>
              <a:rPr lang="hu-HU" b="1" dirty="0" smtClean="0"/>
              <a:t>Elsősorban </a:t>
            </a:r>
            <a:r>
              <a:rPr lang="hu-HU" dirty="0" smtClean="0"/>
              <a:t>az ökológiai témákban mentorál</a:t>
            </a:r>
          </a:p>
          <a:p>
            <a:pPr>
              <a:buFontTx/>
              <a:buChar char="-"/>
            </a:pPr>
            <a:r>
              <a:rPr lang="hu-HU" sz="2400" dirty="0" smtClean="0"/>
              <a:t>Ökológiai lábnyom</a:t>
            </a:r>
          </a:p>
          <a:p>
            <a:pPr>
              <a:buFontTx/>
              <a:buChar char="-"/>
            </a:pPr>
            <a:r>
              <a:rPr lang="hu-HU" sz="2400" dirty="0" smtClean="0"/>
              <a:t>Rövid távú diák mobilitási programok – biodiverzitás, </a:t>
            </a:r>
            <a:r>
              <a:rPr lang="hu-HU" sz="2400" dirty="0" err="1"/>
              <a:t>Y</a:t>
            </a:r>
            <a:r>
              <a:rPr lang="hu-HU" sz="2400" dirty="0" err="1" smtClean="0"/>
              <a:t>outh</a:t>
            </a:r>
            <a:r>
              <a:rPr lang="hu-HU" sz="2400" dirty="0" smtClean="0"/>
              <a:t> </a:t>
            </a:r>
            <a:r>
              <a:rPr lang="hu-HU" sz="2400" dirty="0" err="1" smtClean="0"/>
              <a:t>Ranger</a:t>
            </a:r>
            <a:r>
              <a:rPr lang="hu-HU" sz="2400" dirty="0" smtClean="0"/>
              <a:t>, természettudományos világnapok </a:t>
            </a:r>
          </a:p>
          <a:p>
            <a:pPr>
              <a:buFontTx/>
              <a:buChar char="-"/>
            </a:pPr>
            <a:r>
              <a:rPr lang="hu-HU" sz="2400" dirty="0"/>
              <a:t>F</a:t>
            </a:r>
            <a:r>
              <a:rPr lang="hu-HU" sz="2400" dirty="0" smtClean="0"/>
              <a:t>enntarthatósági témahét </a:t>
            </a:r>
          </a:p>
          <a:p>
            <a:pPr>
              <a:buFontTx/>
              <a:buChar char="-"/>
            </a:pPr>
            <a:r>
              <a:rPr lang="hu-HU" sz="2400" dirty="0" smtClean="0"/>
              <a:t>Munkatársak rövid távú képzése – jó gyakorlatok kidolgozása, átadása – átvétele – adaptálás a saját tanórai, tanórán kívüli gyakorlatba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DIGI mentor</a:t>
            </a:r>
          </a:p>
          <a:p>
            <a:pPr marL="0" indent="0">
              <a:buNone/>
            </a:pPr>
            <a:r>
              <a:rPr lang="hu-HU" b="1" dirty="0" smtClean="0"/>
              <a:t>Elsősorban</a:t>
            </a:r>
            <a:r>
              <a:rPr lang="hu-HU" dirty="0" smtClean="0"/>
              <a:t> a digitális témákban mentorál</a:t>
            </a:r>
          </a:p>
          <a:p>
            <a:pPr>
              <a:buFontTx/>
              <a:buChar char="-"/>
            </a:pPr>
            <a:r>
              <a:rPr lang="hu-HU" sz="2400" dirty="0" smtClean="0"/>
              <a:t>Digitális lábnyom</a:t>
            </a:r>
          </a:p>
          <a:p>
            <a:pPr>
              <a:buFontTx/>
              <a:buChar char="-"/>
            </a:pPr>
            <a:r>
              <a:rPr lang="hu-HU" sz="2400" dirty="0" smtClean="0"/>
              <a:t>Rövid távú diák mobilitási programokban támogatás a digitális eszközök használatában</a:t>
            </a:r>
          </a:p>
          <a:p>
            <a:pPr>
              <a:buFontTx/>
              <a:buChar char="-"/>
            </a:pPr>
            <a:r>
              <a:rPr lang="hu-HU" sz="2400" dirty="0"/>
              <a:t>D</a:t>
            </a:r>
            <a:r>
              <a:rPr lang="hu-HU" sz="2400" dirty="0" smtClean="0"/>
              <a:t>okumentumok digitalizálása</a:t>
            </a:r>
          </a:p>
          <a:p>
            <a:pPr>
              <a:buFontTx/>
              <a:buChar char="-"/>
            </a:pPr>
            <a:r>
              <a:rPr lang="hu-HU" sz="2400" dirty="0" smtClean="0"/>
              <a:t>Digitális témahét</a:t>
            </a:r>
          </a:p>
          <a:p>
            <a:pPr>
              <a:buFontTx/>
              <a:buChar char="-"/>
            </a:pPr>
            <a:r>
              <a:rPr lang="hu-HU" sz="2400" dirty="0" smtClean="0"/>
              <a:t>Munkatársak rövid távú képzése – jó gyakorlatok kidolgozása </a:t>
            </a:r>
            <a:r>
              <a:rPr lang="hu-HU" sz="2400" dirty="0" err="1" smtClean="0"/>
              <a:t>-átadása</a:t>
            </a:r>
            <a:r>
              <a:rPr lang="hu-HU" sz="2400" dirty="0" smtClean="0"/>
              <a:t> – átvétele – adaptálás a saját tanórai, tanórán kívüli gyakorlatba</a:t>
            </a:r>
          </a:p>
          <a:p>
            <a:endParaRPr lang="hu-HU" sz="24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Valahogy így… Külön mentor, ám mégis együtt…</a:t>
            </a:r>
            <a:endParaRPr lang="hu-HU" sz="32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18</a:t>
            </a:fld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93392"/>
            <a:ext cx="1379151" cy="15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37" y="1731392"/>
            <a:ext cx="117382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7254" r="9864" b="11509"/>
          <a:stretch/>
        </p:blipFill>
        <p:spPr bwMode="auto">
          <a:xfrm>
            <a:off x="784354" y="1864592"/>
            <a:ext cx="1902446" cy="14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4303632"/>
            <a:ext cx="39528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/>
          <a:stretch/>
        </p:blipFill>
        <p:spPr bwMode="auto">
          <a:xfrm>
            <a:off x="4427984" y="4339633"/>
            <a:ext cx="3259990" cy="20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27" y="1864592"/>
            <a:ext cx="2339463" cy="1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Kutatásalapú tanulás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mentori </a:t>
            </a:r>
            <a:r>
              <a:rPr lang="hu-HU" sz="3200" b="1" dirty="0"/>
              <a:t>támogatása a projektben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400" dirty="0" smtClean="0"/>
              <a:t>Az </a:t>
            </a:r>
            <a:r>
              <a:rPr lang="hu-HU" sz="2400" dirty="0"/>
              <a:t>aktív tanulás egyik formája a kutatásalapú </a:t>
            </a:r>
            <a:r>
              <a:rPr lang="hu-HU" sz="2400" dirty="0" smtClean="0"/>
              <a:t>tanulás, probléma alapú tanulás </a:t>
            </a:r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dirty="0"/>
              <a:t>tanulók tanulásának felelősségére fókuszál </a:t>
            </a:r>
          </a:p>
          <a:p>
            <a:r>
              <a:rPr lang="hu-HU" sz="2400" dirty="0" smtClean="0"/>
              <a:t>Hangsúlyt </a:t>
            </a:r>
            <a:r>
              <a:rPr lang="hu-HU" sz="2400" dirty="0"/>
              <a:t>helyez a </a:t>
            </a:r>
            <a:r>
              <a:rPr lang="hu-HU" sz="2400" dirty="0" smtClean="0"/>
              <a:t>tanuló aktivitására/aktív tevékenységére</a:t>
            </a:r>
            <a:endParaRPr lang="hu-HU" sz="2400" dirty="0"/>
          </a:p>
          <a:p>
            <a:r>
              <a:rPr lang="hu-HU" sz="2400" dirty="0" smtClean="0"/>
              <a:t>Kooperatív</a:t>
            </a:r>
            <a:r>
              <a:rPr lang="hu-HU" sz="2400" dirty="0"/>
              <a:t>, </a:t>
            </a:r>
            <a:r>
              <a:rPr lang="hu-HU" sz="2400" dirty="0" err="1" smtClean="0"/>
              <a:t>kollaboratív</a:t>
            </a:r>
            <a:r>
              <a:rPr lang="hu-HU" sz="2400" dirty="0" smtClean="0"/>
              <a:t>, egyéni és társas </a:t>
            </a:r>
            <a:r>
              <a:rPr lang="hu-HU" sz="2400" dirty="0"/>
              <a:t>tanulás </a:t>
            </a:r>
            <a:r>
              <a:rPr lang="hu-HU" sz="2400" dirty="0" smtClean="0"/>
              <a:t>lehetősége (Együttműködünk, mert együtt működünk!)</a:t>
            </a:r>
          </a:p>
          <a:p>
            <a:r>
              <a:rPr lang="hu-HU" sz="2400" dirty="0" smtClean="0"/>
              <a:t>Lányok részvételének támogatása a kutatócsoportokban</a:t>
            </a:r>
          </a:p>
          <a:p>
            <a:r>
              <a:rPr lang="hu-HU" sz="2400" dirty="0" smtClean="0"/>
              <a:t>Problémaazonosítás, alternatívák keresése, kritikai szemlélet a folyamatok, kísérletek közben</a:t>
            </a:r>
          </a:p>
          <a:p>
            <a:r>
              <a:rPr lang="hu-HU" sz="2400" dirty="0" smtClean="0"/>
              <a:t>Folyamatok megtervezése, feltételezések megfogalmazása</a:t>
            </a:r>
          </a:p>
          <a:p>
            <a:r>
              <a:rPr lang="hu-HU" sz="2400" dirty="0" smtClean="0"/>
              <a:t>Információkeresés, vitakészség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Természetesen mindezt a tanulók életkori sajátosságainak figyelembe vételével, tudatosan építve a tanulók előzetes tudására a kutatási feladatokban, tevékenységekben!</a:t>
            </a:r>
            <a:r>
              <a:rPr lang="hu-HU" sz="2400" b="1" dirty="0" smtClean="0"/>
              <a:t>  Kiemelendő az egyéni kompetenciafejlesztés is – a projektbeli prioritásainknak megfelelően!</a:t>
            </a:r>
          </a:p>
          <a:p>
            <a:endParaRPr lang="hu-HU" sz="2400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en-US" dirty="0" err="1" smtClean="0"/>
              <a:t>Jót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jól</a:t>
            </a:r>
            <a:r>
              <a:rPr lang="en-US" dirty="0"/>
              <a:t>! </a:t>
            </a:r>
            <a:r>
              <a:rPr lang="en-US" dirty="0" err="1"/>
              <a:t>Ebben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 a </a:t>
            </a:r>
            <a:r>
              <a:rPr lang="en-US" dirty="0" err="1"/>
              <a:t>nagy</a:t>
            </a:r>
            <a:r>
              <a:rPr lang="en-US" dirty="0"/>
              <a:t> </a:t>
            </a:r>
            <a:r>
              <a:rPr lang="en-US" dirty="0" err="1"/>
              <a:t>titok</a:t>
            </a:r>
            <a:r>
              <a:rPr lang="en-US" dirty="0" smtClean="0"/>
              <a:t>.</a:t>
            </a:r>
            <a:r>
              <a:rPr lang="hu-HU" dirty="0" smtClean="0"/>
              <a:t>”</a:t>
            </a:r>
            <a:br>
              <a:rPr lang="hu-HU" dirty="0" smtClean="0"/>
            </a:br>
            <a:r>
              <a:rPr lang="hu-HU" sz="1800" dirty="0" smtClean="0"/>
              <a:t>(Kazinczy Ferenc: A nagy titok)</a:t>
            </a:r>
            <a:r>
              <a:rPr lang="en-US" sz="1800" dirty="0" smtClean="0"/>
              <a:t> </a:t>
            </a:r>
            <a:endParaRPr lang="hu-HU" sz="1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2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mentorálás típusai a </a:t>
            </a:r>
            <a:r>
              <a:rPr lang="pt-BR" b="1" dirty="0" smtClean="0"/>
              <a:t>projektben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4200" b="1" dirty="0" smtClean="0"/>
              <a:t>tradicionális </a:t>
            </a:r>
            <a:r>
              <a:rPr lang="hu-HU" sz="4200" b="1" dirty="0"/>
              <a:t>mentorálás</a:t>
            </a:r>
            <a:r>
              <a:rPr lang="hu-HU" sz="4200" dirty="0"/>
              <a:t>: egy pedagógus mentorál egy tanulót</a:t>
            </a:r>
          </a:p>
          <a:p>
            <a:r>
              <a:rPr lang="hu-HU" sz="4200" b="1" dirty="0" smtClean="0"/>
              <a:t>csoportmentorálás</a:t>
            </a:r>
            <a:r>
              <a:rPr lang="hu-HU" sz="4200" dirty="0"/>
              <a:t>: </a:t>
            </a:r>
            <a:r>
              <a:rPr lang="hu-HU" sz="4200" dirty="0" smtClean="0"/>
              <a:t> </a:t>
            </a:r>
          </a:p>
          <a:p>
            <a:pPr marL="0" indent="0">
              <a:buNone/>
            </a:pPr>
            <a:r>
              <a:rPr lang="hu-HU" sz="4200" dirty="0" smtClean="0"/>
              <a:t>- egy </a:t>
            </a:r>
            <a:r>
              <a:rPr lang="hu-HU" sz="4200" dirty="0"/>
              <a:t>pedagógus 4 tanulót mentorál a saját intézményben</a:t>
            </a:r>
          </a:p>
          <a:p>
            <a:pPr marL="0" indent="0">
              <a:buNone/>
            </a:pPr>
            <a:r>
              <a:rPr lang="hu-HU" sz="4200" dirty="0" smtClean="0"/>
              <a:t>- egy </a:t>
            </a:r>
            <a:r>
              <a:rPr lang="hu-HU" sz="4200" dirty="0"/>
              <a:t>pedagógus 4 tanulót mentorál 2 fő a saját intézményből, 2 fő a </a:t>
            </a:r>
            <a:r>
              <a:rPr lang="hu-HU" sz="4200" dirty="0" smtClean="0"/>
              <a:t>partnerintézményből</a:t>
            </a:r>
          </a:p>
          <a:p>
            <a:r>
              <a:rPr lang="hu-HU" sz="4200" b="1" dirty="0" err="1"/>
              <a:t>c</a:t>
            </a:r>
            <a:r>
              <a:rPr lang="hu-HU" sz="4200" b="1" dirty="0" err="1" smtClean="0"/>
              <a:t>sapatmentorálás</a:t>
            </a:r>
            <a:r>
              <a:rPr lang="hu-HU" sz="4200" b="1" dirty="0"/>
              <a:t>: </a:t>
            </a:r>
            <a:endParaRPr lang="hu-HU" sz="4200" b="1" dirty="0" smtClean="0"/>
          </a:p>
          <a:p>
            <a:pPr marL="0" indent="0">
              <a:buNone/>
            </a:pPr>
            <a:r>
              <a:rPr lang="hu-HU" sz="4200" dirty="0" smtClean="0"/>
              <a:t>- 2 </a:t>
            </a:r>
            <a:r>
              <a:rPr lang="hu-HU" sz="4200" dirty="0"/>
              <a:t>pedagógus mentorál 4 tanulót (vegyes intézményi összetétel</a:t>
            </a:r>
            <a:r>
              <a:rPr lang="hu-HU" sz="4200" dirty="0" smtClean="0"/>
              <a:t>)</a:t>
            </a:r>
          </a:p>
          <a:p>
            <a:r>
              <a:rPr lang="hu-HU" sz="4200" b="1" dirty="0" smtClean="0"/>
              <a:t>kortárs </a:t>
            </a:r>
            <a:r>
              <a:rPr lang="hu-HU" sz="4200" b="1" dirty="0"/>
              <a:t>mentorálás</a:t>
            </a:r>
            <a:r>
              <a:rPr lang="hu-HU" sz="4200" dirty="0"/>
              <a:t>: </a:t>
            </a:r>
            <a:endParaRPr lang="hu-HU" sz="4200" dirty="0" smtClean="0"/>
          </a:p>
          <a:p>
            <a:pPr>
              <a:buFontTx/>
              <a:buChar char="-"/>
            </a:pPr>
            <a:r>
              <a:rPr lang="hu-HU" sz="4200" dirty="0" smtClean="0"/>
              <a:t>a </a:t>
            </a:r>
            <a:r>
              <a:rPr lang="hu-HU" sz="4200" dirty="0"/>
              <a:t>4 fős tanulói csoportban választanak egy-egy „kutatásvezető”</a:t>
            </a:r>
            <a:r>
              <a:rPr lang="hu-HU" sz="4200" dirty="0" err="1"/>
              <a:t>-</a:t>
            </a:r>
            <a:r>
              <a:rPr lang="hu-HU" sz="4200" dirty="0" err="1" smtClean="0"/>
              <a:t>t</a:t>
            </a:r>
            <a:endParaRPr lang="hu-HU" sz="4200" dirty="0" smtClean="0"/>
          </a:p>
          <a:p>
            <a:pPr>
              <a:buFontTx/>
              <a:buChar char="-"/>
            </a:pPr>
            <a:endParaRPr lang="hu-HU" sz="4200" dirty="0"/>
          </a:p>
          <a:p>
            <a:r>
              <a:rPr lang="hu-HU" sz="4200" b="1" dirty="0" smtClean="0"/>
              <a:t>e-mentorálás</a:t>
            </a:r>
            <a:r>
              <a:rPr lang="hu-HU" sz="4200" b="1" dirty="0"/>
              <a:t>:</a:t>
            </a:r>
            <a:r>
              <a:rPr lang="hu-HU" sz="4200" dirty="0"/>
              <a:t> </a:t>
            </a:r>
            <a:endParaRPr lang="hu-HU" sz="4200" dirty="0" smtClean="0"/>
          </a:p>
          <a:p>
            <a:pPr marL="0" indent="0">
              <a:buNone/>
            </a:pPr>
            <a:r>
              <a:rPr lang="hu-HU" sz="4200" dirty="0" smtClean="0"/>
              <a:t>- a </a:t>
            </a:r>
            <a:r>
              <a:rPr lang="hu-HU" sz="4200" dirty="0"/>
              <a:t>mentor/mentorok és a mentorált/mentoráltak </a:t>
            </a:r>
            <a:r>
              <a:rPr lang="hu-HU" sz="4200" dirty="0" smtClean="0"/>
              <a:t>online térben </a:t>
            </a:r>
            <a:r>
              <a:rPr lang="hu-HU" sz="4200" dirty="0"/>
              <a:t>kommunikálnak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6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/>
              <a:t>E-mentorálás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(</a:t>
            </a:r>
            <a:r>
              <a:rPr lang="hu-HU" sz="3600" b="1" dirty="0"/>
              <a:t>távmentorálás, virtuális mentorálás</a:t>
            </a:r>
            <a:r>
              <a:rPr lang="hu-HU" sz="3600" b="1" dirty="0" smtClean="0"/>
              <a:t>)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E</a:t>
            </a:r>
            <a:r>
              <a:rPr lang="hu-HU" dirty="0" smtClean="0"/>
              <a:t>lőnyei</a:t>
            </a:r>
            <a:r>
              <a:rPr lang="hu-HU" dirty="0"/>
              <a:t>: földrajzi kötetlenség, felelősség a diákon a kezdeményezésben, fiatalok természetes közege/szívesebben nyitnak, időegyeztetés szükségtelensége, a rövid és tömör üzenetek kerete </a:t>
            </a:r>
            <a:r>
              <a:rPr lang="hu-HU" dirty="0" smtClean="0"/>
              <a:t> </a:t>
            </a:r>
          </a:p>
          <a:p>
            <a:r>
              <a:rPr lang="hu-HU" dirty="0"/>
              <a:t>K</a:t>
            </a:r>
            <a:r>
              <a:rPr lang="hu-HU" dirty="0" smtClean="0"/>
              <a:t>orlátai</a:t>
            </a:r>
            <a:r>
              <a:rPr lang="hu-HU" dirty="0"/>
              <a:t>: némely terület kiszorulása, személyes kapcsolat korlátai, szövegek félreértelmezhetősége, az élő, nonverbális kapcsolat hiánya, mentor pedagógiai felkészültsége.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Csoportos mentorálás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E</a:t>
            </a:r>
            <a:r>
              <a:rPr lang="hu-HU" dirty="0" smtClean="0"/>
              <a:t>lőnyei</a:t>
            </a:r>
            <a:r>
              <a:rPr lang="hu-HU" dirty="0"/>
              <a:t>: társas kapcsolatok pozitív hatása, kötődési potenciálok változása, mentor-diák bizalmi kapcsolat erősödése </a:t>
            </a:r>
          </a:p>
          <a:p>
            <a:r>
              <a:rPr lang="hu-HU" smtClean="0"/>
              <a:t>Korlátai</a:t>
            </a:r>
            <a:r>
              <a:rPr lang="hu-HU" dirty="0"/>
              <a:t>: személyesség csökkenése, hatékonyság esetleges csökkenése, társas hatások – csoportösszetétel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656819"/>
              </p:ext>
            </p:extLst>
          </p:nvPr>
        </p:nvGraphicFramePr>
        <p:xfrm>
          <a:off x="467544" y="404664"/>
          <a:ext cx="8291268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hu-HU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Szakasz 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Tartalma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Befolyásoló tényezők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Programszervezés</a:t>
                      </a:r>
                      <a:r>
                        <a:rPr lang="hu-HU" sz="1400" dirty="0" smtClean="0"/>
                        <a:t> 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Kapcsolat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Felkészülés a tanulókkal való kapcsolatra 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(Mit akarok? Hogyan akarom? Kikkel akarom?)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mentor motivációja, projektismerete, 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elvárásai, céljai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Tanulók toborzása, kiválasztása,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felkészítése a projektfeladatokra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 sz="1500" dirty="0" smtClean="0"/>
                    </a:p>
                    <a:p>
                      <a:r>
                        <a:rPr lang="hu-HU" sz="1500" dirty="0" smtClean="0"/>
                        <a:t>Kezdeményezés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Kapcsolat kezdete,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megismerkedés </a:t>
                      </a:r>
                    </a:p>
                    <a:p>
                      <a:r>
                        <a:rPr kumimoji="0" lang="hu-H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Facilitálás</a:t>
                      </a:r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kedvcsinálás, ráhangolás a projekt tartalmára, feladataira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Közös online megbeszélés – egységesség a feladatokban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mentor türelme, 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mentor és mentorált érdeklődésének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hasonlósága, motiváltság, hajlandóság a feladatokra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Csoportok kialakítása, bemutatkozás – saját intézményben személyes és online térben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két intézmény tanulói online találkozója a végleges csoportok kialakulása után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Fejlődés, támogatás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Rendszeres találkozás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Interakciók kialakítása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Kutatások indítása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Csoportok konkrét munkája, tevékenységei, eredményei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Közös tevékenységek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jellemzői, gyakorisága,</a:t>
                      </a:r>
                    </a:p>
                    <a:p>
                      <a:r>
                        <a:rPr kumimoji="0" lang="hu-HU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mentorálás</a:t>
                      </a:r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stílusa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Szupervízió és tanácsadás,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Folyamatos kapcsolattartás a többi mentorral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Kapcsolattartás a menedzsmenttel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Előzetes tudás mozgósítása 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A kutatási témához kapcsolódó előzetes tudás rendszerezése</a:t>
                      </a:r>
                    </a:p>
                    <a:p>
                      <a:r>
                        <a:rPr lang="hu-HU" sz="1500" dirty="0" smtClean="0"/>
                        <a:t>Tervezés – ütemezés készítése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A</a:t>
                      </a:r>
                      <a:r>
                        <a:rPr lang="hu-HU" sz="1500" baseline="0" dirty="0" smtClean="0"/>
                        <a:t> mentoráltak egyéni képessége, alapképességei</a:t>
                      </a:r>
                    </a:p>
                    <a:p>
                      <a:r>
                        <a:rPr lang="hu-HU" sz="1500" baseline="0" dirty="0" smtClean="0"/>
                        <a:t>Érdeklődési köre, olvasottsága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Ellenőrzés és értékelés </a:t>
                      </a:r>
                    </a:p>
                    <a:p>
                      <a:r>
                        <a:rPr lang="hu-HU" sz="1500" dirty="0" smtClean="0"/>
                        <a:t>A haladás értékelése</a:t>
                      </a:r>
                    </a:p>
                    <a:p>
                      <a:r>
                        <a:rPr lang="hu-HU" sz="1500" dirty="0" smtClean="0"/>
                        <a:t>Megbeszélés – további keretek kijelölése, a továbblépés meghatározása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0C37-D931-4426-B05E-D7746705CD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2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301448"/>
              </p:ext>
            </p:extLst>
          </p:nvPr>
        </p:nvGraphicFramePr>
        <p:xfrm>
          <a:off x="467544" y="404664"/>
          <a:ext cx="829126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59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hu-HU" sz="18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Szakasz </a:t>
                      </a:r>
                      <a:endParaRPr lang="hu-H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Tartalma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Befolyásoló tényezők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Programszervezés</a:t>
                      </a:r>
                      <a:r>
                        <a:rPr lang="hu-HU" sz="1400" dirty="0" smtClean="0"/>
                        <a:t> 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Rendszeres találkozók – mentor és csoport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A tevékenység előrehaladása </a:t>
                      </a:r>
                    </a:p>
                    <a:p>
                      <a:r>
                        <a:rPr lang="hu-HU" sz="1500" dirty="0" smtClean="0"/>
                        <a:t>Segítség,</a:t>
                      </a:r>
                      <a:r>
                        <a:rPr lang="hu-HU" sz="1500" baseline="0" dirty="0" smtClean="0"/>
                        <a:t> további impulzusok adása a munkához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Vírushelyzet megszabja a találkozók és megbeszélések</a:t>
                      </a:r>
                      <a:r>
                        <a:rPr lang="hu-HU" sz="1500" baseline="0" dirty="0" smtClean="0"/>
                        <a:t> „helyszínét”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Online találkozó</a:t>
                      </a:r>
                    </a:p>
                    <a:p>
                      <a:r>
                        <a:rPr lang="hu-HU" sz="1500" dirty="0" smtClean="0"/>
                        <a:t>Személyes megbeszélések iskolákban</a:t>
                      </a:r>
                    </a:p>
                    <a:p>
                      <a:r>
                        <a:rPr lang="hu-HU" sz="1500" dirty="0" smtClean="0"/>
                        <a:t>Vegyes csoportokban online szervezéssel</a:t>
                      </a:r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Mentortalálkozók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Mindig a tevékenységtípus szerinti tartalommal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Pedagógus túlterheltség,</a:t>
                      </a:r>
                      <a:r>
                        <a:rPr lang="hu-HU" sz="1500" baseline="0" dirty="0" smtClean="0"/>
                        <a:t> különböző műszakokban való iskolai tanítás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Online a két iskola mentorai között</a:t>
                      </a:r>
                    </a:p>
                    <a:p>
                      <a:r>
                        <a:rPr lang="hu-HU" sz="1500" dirty="0" smtClean="0"/>
                        <a:t>Helyi szinten személyes találkozók</a:t>
                      </a:r>
                    </a:p>
                    <a:p>
                      <a:endParaRPr lang="hu-HU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Értékelés - előrehaladás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Önértékelés, társértékelés, csoport munkájának közös értékelés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Tanulói elfoglaltságok miatti időpont egyeztetés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és személyes találkozásokkal</a:t>
                      </a:r>
                    </a:p>
                    <a:p>
                      <a:r>
                        <a:rPr kumimoji="0" lang="hu-HU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Eredmények megvitatásával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Tevékenység zárása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Előadás, szimpózium, kutatási eredmények bemutatása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Időeltolódás – alkalmas időpont</a:t>
                      </a:r>
                      <a:r>
                        <a:rPr lang="hu-HU" sz="1500" baseline="0" dirty="0" smtClean="0"/>
                        <a:t> megtalálása</a:t>
                      </a:r>
                    </a:p>
                    <a:p>
                      <a:r>
                        <a:rPr lang="hu-HU" sz="1500" baseline="0" dirty="0" smtClean="0"/>
                        <a:t>Ütemezésnek megfelelő megvalósítás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Tanulói program – bevonva a két iskola tanulóit és pedagógusait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0C37-D931-4426-B05E-D7746705CD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2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Nyereségeink a </a:t>
            </a:r>
            <a:r>
              <a:rPr lang="hu-HU" sz="3200" b="1" dirty="0" err="1" smtClean="0"/>
              <a:t>mentor-mentorált</a:t>
            </a:r>
            <a:r>
              <a:rPr lang="hu-HU" sz="3200" b="1" dirty="0" smtClean="0"/>
              <a:t> tevékenységekben</a:t>
            </a:r>
            <a:endParaRPr lang="hu-HU" sz="32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 mentorált tanuló(k) nyeresége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lehetőség </a:t>
            </a:r>
            <a:r>
              <a:rPr lang="hu-HU" dirty="0"/>
              <a:t>a fejlődésre, a kudarcok legyűrésére, sikeres életpálya esélye,</a:t>
            </a:r>
          </a:p>
          <a:p>
            <a:r>
              <a:rPr lang="hu-HU" dirty="0" smtClean="0"/>
              <a:t>szaktárgyi </a:t>
            </a:r>
            <a:r>
              <a:rPr lang="hu-HU" dirty="0"/>
              <a:t>ismeretek, tudások, tapasztalatok erősödése,</a:t>
            </a:r>
          </a:p>
          <a:p>
            <a:r>
              <a:rPr lang="hu-HU" dirty="0" smtClean="0"/>
              <a:t>különféle </a:t>
            </a:r>
            <a:r>
              <a:rPr lang="hu-HU" dirty="0"/>
              <a:t>fontos kompetenciák </a:t>
            </a:r>
            <a:r>
              <a:rPr lang="hu-HU" dirty="0" smtClean="0"/>
              <a:t>erősödése (társas, IKT)</a:t>
            </a:r>
            <a:endParaRPr lang="hu-HU" dirty="0"/>
          </a:p>
          <a:p>
            <a:r>
              <a:rPr lang="hu-HU" dirty="0"/>
              <a:t>v</a:t>
            </a:r>
            <a:r>
              <a:rPr lang="hu-HU" dirty="0" smtClean="0"/>
              <a:t>an egy vagy több felnőtt, </a:t>
            </a:r>
            <a:r>
              <a:rPr lang="hu-HU" dirty="0"/>
              <a:t>akihez segítségért lehet fordulni,</a:t>
            </a:r>
          </a:p>
          <a:p>
            <a:r>
              <a:rPr lang="hu-HU" dirty="0" smtClean="0"/>
              <a:t>bizalmi </a:t>
            </a:r>
            <a:r>
              <a:rPr lang="hu-HU" dirty="0"/>
              <a:t>kapcsolat egy kívülállóval, akinek köszönhetően a </a:t>
            </a:r>
            <a:r>
              <a:rPr lang="hu-HU" dirty="0" smtClean="0"/>
              <a:t>gyermek más nézőpontból </a:t>
            </a:r>
            <a:r>
              <a:rPr lang="hu-HU" dirty="0"/>
              <a:t>tekinthet saját </a:t>
            </a:r>
            <a:r>
              <a:rPr lang="hu-HU" dirty="0" smtClean="0"/>
              <a:t>magára</a:t>
            </a:r>
            <a:endParaRPr lang="hu-HU" dirty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 mentor(ok) nyeresége</a:t>
            </a:r>
            <a:endParaRPr lang="hu-HU" sz="22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46601"/>
          </a:xfrm>
        </p:spPr>
        <p:txBody>
          <a:bodyPr>
            <a:normAutofit fontScale="70000" lnSpcReduction="20000"/>
          </a:bodyPr>
          <a:lstStyle/>
          <a:p>
            <a:r>
              <a:rPr lang="hu-HU" sz="2900" dirty="0" smtClean="0"/>
              <a:t>egy </a:t>
            </a:r>
            <a:r>
              <a:rPr lang="hu-HU" sz="2900" dirty="0"/>
              <a:t>újfajta felelősség: személyes kapcsolat olyanokkal, akikkel valójában nem </a:t>
            </a:r>
            <a:r>
              <a:rPr lang="hu-HU" sz="2900" dirty="0" smtClean="0"/>
              <a:t>áll </a:t>
            </a:r>
            <a:r>
              <a:rPr lang="hu-HU" sz="2900" dirty="0"/>
              <a:t>személyes </a:t>
            </a:r>
            <a:r>
              <a:rPr lang="hu-HU" sz="2900" dirty="0" smtClean="0"/>
              <a:t>(tanító, tanár) kapcsolatban</a:t>
            </a:r>
            <a:r>
              <a:rPr lang="hu-HU" sz="2900" dirty="0"/>
              <a:t>,</a:t>
            </a:r>
          </a:p>
          <a:p>
            <a:r>
              <a:rPr lang="hu-HU" sz="2900" dirty="0" smtClean="0"/>
              <a:t>szakmai </a:t>
            </a:r>
            <a:r>
              <a:rPr lang="hu-HU" sz="2900" dirty="0"/>
              <a:t>kihívás,</a:t>
            </a:r>
          </a:p>
          <a:p>
            <a:r>
              <a:rPr lang="hu-HU" sz="2900" dirty="0" smtClean="0"/>
              <a:t>újfajta </a:t>
            </a:r>
            <a:r>
              <a:rPr lang="hu-HU" sz="2900" dirty="0"/>
              <a:t>kollegiális kapcsolat a programban résztvevő </a:t>
            </a:r>
            <a:r>
              <a:rPr lang="hu-HU" sz="2900" dirty="0" smtClean="0"/>
              <a:t>másik, más országbeli óvónővel, tanítóval, tanárral</a:t>
            </a:r>
            <a:r>
              <a:rPr lang="hu-HU" sz="2900" dirty="0"/>
              <a:t>,</a:t>
            </a:r>
          </a:p>
          <a:p>
            <a:r>
              <a:rPr lang="hu-HU" sz="2900" dirty="0" smtClean="0"/>
              <a:t>a </a:t>
            </a:r>
            <a:r>
              <a:rPr lang="hu-HU" sz="2900" dirty="0"/>
              <a:t>diákok világának, problémáinak, gondjainak mélyebb megismerése,</a:t>
            </a:r>
          </a:p>
          <a:p>
            <a:r>
              <a:rPr lang="hu-HU" sz="2900" dirty="0" smtClean="0"/>
              <a:t>a </a:t>
            </a:r>
            <a:r>
              <a:rPr lang="hu-HU" sz="2900" dirty="0"/>
              <a:t>saját ismeretek és határok folyamatos tágítása</a:t>
            </a:r>
            <a:r>
              <a:rPr lang="hu-HU" sz="2900" dirty="0" smtClean="0"/>
              <a:t>, új kompetenciák </a:t>
            </a:r>
            <a:endParaRPr lang="hu-HU" sz="2900" dirty="0"/>
          </a:p>
          <a:p>
            <a:r>
              <a:rPr lang="hu-HU" sz="2900" dirty="0" smtClean="0"/>
              <a:t>Hatékonyabb, sikeresebb tehetségfejlesztés lehetősége</a:t>
            </a:r>
            <a:endParaRPr lang="hu-HU" sz="2900" dirty="0"/>
          </a:p>
          <a:p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D8E95-BFCC-486D-8535-E3DBDCC112F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800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Köszönöm szépen Mindenkinek a figyelmet, türelmet a képzés alatt!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 jövő héten újra várom Mentorcsapatunkat!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2021.01.14.21.28.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prstClr val="black">
                    <a:tint val="75000"/>
                  </a:prstClr>
                </a:solidFill>
              </a:rPr>
              <a:t>ERASMUS+ ÖKO-OKOS ISKOLÁK MENTORKÉPZÉS</a:t>
            </a: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0C37-D931-4426-B05E-D7746705CD83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444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Mentor-teszt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Kedves Mentorkolléga!</a:t>
            </a:r>
          </a:p>
          <a:p>
            <a:pPr marL="0" indent="0">
              <a:buNone/>
            </a:pPr>
            <a:r>
              <a:rPr lang="hu-HU" dirty="0" smtClean="0"/>
              <a:t>Kérlek, vizsgáld meg, hogy mennyire vagy/mennyire leszel sikeres mentor. </a:t>
            </a:r>
          </a:p>
          <a:p>
            <a:pPr marL="0" indent="0">
              <a:buNone/>
            </a:pPr>
            <a:r>
              <a:rPr lang="hu-HU" dirty="0" smtClean="0"/>
              <a:t>A felsorolt állítások mellé írj egy osztályzatot 1-től 5-ig, aszerint, hogy az mennyire jellemző most Rád (ha nagyon, akkor adj 5 pontot…), majd összegezd a pontszámaid. </a:t>
            </a:r>
          </a:p>
          <a:p>
            <a:pPr marL="0" indent="0">
              <a:buNone/>
            </a:pPr>
            <a:r>
              <a:rPr lang="hu-HU" dirty="0" smtClean="0"/>
              <a:t>Kérlek, az eredményed tartsd meg… A projekt megvalósítása során még szükséged lesz rá…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3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59569"/>
            <a:ext cx="6889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Jöjjön a teszt!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4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1. Minden esetben támogató lesz a magatartásom a mentorálttal, mentoráltakkal szemben.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Rendszeresen kinyilvánítom/ki fogom nyilvánítani, hogy bízom a mentorált tanuló(k) képességeiben.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u-HU" sz="3000" dirty="0" smtClean="0">
                <a:solidFill>
                  <a:prstClr val="black"/>
                </a:solidFill>
              </a:rPr>
              <a:t>3</a:t>
            </a:r>
            <a:r>
              <a:rPr lang="hu-HU" sz="3000" dirty="0">
                <a:solidFill>
                  <a:prstClr val="black"/>
                </a:solidFill>
              </a:rPr>
              <a:t>. Magas elvárásokat fogalmazok meg vele/velük szemben.</a:t>
            </a:r>
          </a:p>
          <a:p>
            <a:pPr marL="0" lvl="0" indent="0">
              <a:buNone/>
            </a:pPr>
            <a:endParaRPr lang="hu-HU" sz="3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sz="3000" dirty="0" smtClean="0">
                <a:solidFill>
                  <a:prstClr val="black"/>
                </a:solidFill>
              </a:rPr>
              <a:t>4</a:t>
            </a:r>
            <a:r>
              <a:rPr lang="hu-HU" sz="3000" dirty="0">
                <a:solidFill>
                  <a:prstClr val="black"/>
                </a:solidFill>
              </a:rPr>
              <a:t>. Fontos tevékenységemnek tartom majd, hogy biztosítsam és támogassam a mentorált tanuló(k) magas szintű elismerését a projektben és az iskolában is.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5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5. Segítek (vagy tudatosan megszervezem a támogatást), ha a mentorált(</a:t>
            </a:r>
            <a:r>
              <a:rPr lang="hu-HU" dirty="0" err="1" smtClean="0"/>
              <a:t>ak</a:t>
            </a:r>
            <a:r>
              <a:rPr lang="hu-HU" dirty="0" smtClean="0"/>
              <a:t>) teljesítménye az elvárt színvonal alatt marad.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6. Tudatosan szervezem és támogatom a </a:t>
            </a:r>
            <a:r>
              <a:rPr lang="hu-HU" dirty="0" err="1" smtClean="0"/>
              <a:t>mentoráltam</a:t>
            </a:r>
            <a:r>
              <a:rPr lang="hu-HU" dirty="0" smtClean="0"/>
              <a:t>, </a:t>
            </a:r>
            <a:r>
              <a:rPr lang="hu-HU" dirty="0" err="1" smtClean="0"/>
              <a:t>mentoráltjaim</a:t>
            </a:r>
            <a:r>
              <a:rPr lang="hu-HU" dirty="0" smtClean="0"/>
              <a:t> kutatását, a megfelelő kutatási környezet kialakítását.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7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dirty="0" smtClean="0">
                <a:solidFill>
                  <a:prstClr val="black"/>
                </a:solidFill>
              </a:rPr>
              <a:t>7</a:t>
            </a:r>
            <a:r>
              <a:rPr lang="hu-HU" dirty="0">
                <a:solidFill>
                  <a:prstClr val="black"/>
                </a:solidFill>
              </a:rPr>
              <a:t>. Nagy hangsúlyt fektetek majd arra, hogy kapcsolatot teremtsek a többi mentor és a mentorált tanulók között.</a:t>
            </a:r>
          </a:p>
          <a:p>
            <a:endParaRPr lang="hu-HU" dirty="0" smtClean="0"/>
          </a:p>
          <a:p>
            <a:endParaRPr lang="hu-HU" sz="800" dirty="0" smtClean="0"/>
          </a:p>
          <a:p>
            <a:pPr marL="0" indent="0"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Most számolj! Ezt </a:t>
            </a:r>
            <a:r>
              <a:rPr lang="hu-HU" b="1" smtClean="0">
                <a:solidFill>
                  <a:srgbClr val="0070C0"/>
                </a:solidFill>
              </a:rPr>
              <a:t>add össze!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49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</a:rPr>
              <a:t>Mennyi az annyi?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17 pont alatt – </a:t>
            </a:r>
            <a:r>
              <a:rPr lang="hu-HU" dirty="0" err="1" smtClean="0"/>
              <a:t>Jajjj</a:t>
            </a:r>
            <a:r>
              <a:rPr lang="hu-HU" dirty="0" smtClean="0"/>
              <a:t>…</a:t>
            </a:r>
          </a:p>
          <a:p>
            <a:pPr marL="0" indent="0">
              <a:buNone/>
            </a:pPr>
            <a:r>
              <a:rPr lang="hu-HU" dirty="0" smtClean="0"/>
              <a:t>18–22 pont – Figyelj magadra, legyél önkritikus</a:t>
            </a:r>
          </a:p>
          <a:p>
            <a:pPr marL="0" indent="0">
              <a:buNone/>
            </a:pPr>
            <a:r>
              <a:rPr lang="hu-HU" dirty="0" smtClean="0"/>
              <a:t>23–27 pont – Jó „mentoralapanyag” vagy, fejleszthető vagy</a:t>
            </a:r>
          </a:p>
          <a:p>
            <a:pPr marL="0" indent="0">
              <a:buNone/>
            </a:pPr>
            <a:r>
              <a:rPr lang="hu-HU" dirty="0" smtClean="0"/>
              <a:t>28–32 pont – Már most is sikeresen működsz</a:t>
            </a:r>
          </a:p>
          <a:p>
            <a:pPr marL="0" indent="0">
              <a:buNone/>
            </a:pPr>
            <a:r>
              <a:rPr lang="hu-HU" dirty="0" smtClean="0"/>
              <a:t>33–35 pont – Magad vagy a megtestesült tökély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2021.01.14.21.28.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ERASMUS+ ÖKO-OKOS ISKOLÁK MENTORKÉPZÉS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C806A-70F3-4CFC-9FA2-1B34CAE6247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9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1458</Words>
  <Application>Microsoft Office PowerPoint</Application>
  <PresentationFormat>Diavetítés a képernyőre (4:3 oldalarány)</PresentationFormat>
  <Paragraphs>264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Office-téma</vt:lpstr>
      <vt:lpstr>1_Office-téma</vt:lpstr>
      <vt:lpstr>ONLINE MINI MENTORKÉPZÉS 2021. január 14. 21. 28.  Tanítványainkkal a fenntartható fejlődésért!  Öko-Okos iskoláink jó gyakorlatainak cseréje 2020-1-HU01-KA229-078737_1</vt:lpstr>
      <vt:lpstr>„Jót s jól! Ebben áll a nagy titok.” (Kazinczy Ferenc: A nagy titok) </vt:lpstr>
      <vt:lpstr>Mentor-teszt</vt:lpstr>
      <vt:lpstr>Jöjjön a teszt!</vt:lpstr>
      <vt:lpstr>PowerPoint bemutató</vt:lpstr>
      <vt:lpstr>PowerPoint bemutató</vt:lpstr>
      <vt:lpstr>PowerPoint bemutató</vt:lpstr>
      <vt:lpstr>PowerPoint bemutató</vt:lpstr>
      <vt:lpstr>Mennyi az annyi?</vt:lpstr>
      <vt:lpstr>Prioritások a projektünkben</vt:lpstr>
      <vt:lpstr>Mit jelent a mentor kifejezés? </vt:lpstr>
      <vt:lpstr>PowerPoint bemutató</vt:lpstr>
      <vt:lpstr>Mit jelent a mentorálás kifejezés?</vt:lpstr>
      <vt:lpstr>PowerPoint bemutató</vt:lpstr>
      <vt:lpstr>Mentor - mentorálás</vt:lpstr>
      <vt:lpstr>A mentorság célja a pályázatunkban</vt:lpstr>
      <vt:lpstr>Mentorszerepek és kapcsolódó feladatok, tevékenységek a projektünkben</vt:lpstr>
      <vt:lpstr>Valahogy így… Külön mentor, ám mégis együtt…</vt:lpstr>
      <vt:lpstr>Kutatásalapú tanulás  mentori támogatása a projektben</vt:lpstr>
      <vt:lpstr>A mentorálás típusai a projektben</vt:lpstr>
      <vt:lpstr>E-mentorálás  (távmentorálás, virtuális mentorálás)</vt:lpstr>
      <vt:lpstr>Csoportos mentorálás</vt:lpstr>
      <vt:lpstr>PowerPoint bemutató</vt:lpstr>
      <vt:lpstr>PowerPoint bemutató</vt:lpstr>
      <vt:lpstr>Nyereségeink a mentor-mentorált tevékenységekben</vt:lpstr>
      <vt:lpstr>PowerPoint bemutató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miniképzés mentoroknak 2020-1-HU01-KA229-078737_1  Tanítványainkkal a fenntartható fejlődésért!  Öko-Okos iskoláink jó gyakorlatainak cseréje</dc:title>
  <dc:creator>Dell</dc:creator>
  <cp:lastModifiedBy>Dell</cp:lastModifiedBy>
  <cp:revision>81</cp:revision>
  <dcterms:created xsi:type="dcterms:W3CDTF">2021-01-12T17:48:24Z</dcterms:created>
  <dcterms:modified xsi:type="dcterms:W3CDTF">2021-01-21T08:58:08Z</dcterms:modified>
</cp:coreProperties>
</file>